
<file path=[Content_Types].xml><?xml version="1.0" encoding="utf-8"?>
<Types xmlns="http://schemas.openxmlformats.org/package/2006/content-types">
  <Default Extension="rels" ContentType="application/vnd.openxmlformats-package.relationships+xml"/>
  <Default Extension="xml" ContentType="application/xml"/>
  <Default Extension="vml" ContentType="application/vnd.openxmlformats-officedocument.vmlDrawing"/>
  <Default Extension="fntdata" ContentType="application/x-fontdata"/>
  <Default Extension="bmp" ContentType="image/bmp"/>
  <Default Extension="jpeg" ContentType="image/jpeg"/>
  <Default Extension="png" ContentType="image/png"/>
  <Default Extension="gif" ContentType="image/gif"/>
  <Default Extension="tif" ContentType="image/tif"/>
  <Default Extension="emf" ContentType="image/x-emf"/>
  <Default Extension="wmf" ContentType="image/x-wmf"/>
  <Default Extension="pct" ContentType="image/pct"/>
  <Default Extension="pcx" ContentType="image/pcx"/>
  <Default Extension="tga" ContentType="image/tga"/>
  <Default Extension="svg" ContentType="image/svg+xml"/>
  <Default Extension="avi" ContentType="video/avi"/>
  <Default Extension="wmv" ContentType="video/wmv"/>
  <Default Extension="mpg" ContentType="video/mpeg"/>
  <Default Extension="mpeg" ContentType="video/mpeg"/>
  <Default Extension="mp2" ContentType="video/mpeg"/>
  <Default Extension="mp4" ContentType="video/mpeg"/>
  <Default Extension="wma" ContentType="audio/x-ms-wma"/>
  <Default Extension="mid" ContentType="audio/unknown"/>
  <Default Extension="midi" ContentType="audio/unknown"/>
  <Default Extension="rmi" ContentType="audio/unknown"/>
  <Default Extension="mp3" ContentType="audio/unknown"/>
  <Default Extension="wav" ContentType="audio/wav"/>
  <Default Extension="bin" ContentType="application/vnd.openxmlformats-officedocument.oleObjec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theme/theme2.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Types>
</file>

<file path=_rels/.rels><?xml version="1.0" encoding="UTF-8" standalone="yes" ?>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sldMasterIdLst>
    <p:sldMasterId id="2147483648" r:id="rId5"/>
  </p:sldMasterIdLst>
  <p:notesMasterIdLst>
    <p:notesMasterId r:id="rId6"/>
  </p:notesMasterIdLst>
  <p:sldIdLst>
    <p:sldId id="260" r:id="rId7"/>
    <p:sldId id="270" r:id="rId8"/>
    <p:sldId id="271" r:id="rId9"/>
    <p:sldId id="277" r:id="rId10"/>
    <p:sldId id="274" r:id="rId11"/>
    <p:sldId id="268" r:id="rId12"/>
    <p:sldId id="266" r:id="rId13"/>
    <p:sldId id="269" r:id="rId14"/>
    <p:sldId id="278" r:id="rId15"/>
    <p:sldId id="279" r:id="rId16"/>
    <p:sldId id="267" r:id="rId17"/>
    <p:sldId id="280" r:id="rId18"/>
    <p:sldId id="276" r:id="rId19"/>
    <p:sldId id="275" r:id="rId20"/>
  </p:sldIdLst>
  <p:sldSz cx="12192000" cy="6858000"/>
  <p:notesSz cx="6858000" cy="9144000"/>
  <p:defaultTextStyle>
    <a:lvl1pPr marL="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1pPr>
    <a:lvl2pPr marL="4572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6pPr>
    <a:lvl7pPr marL="27432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7pPr>
    <a:lvl8pPr marL="32004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8pPr>
    <a:lvl9pPr marL="36576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9pPr>
  </p:defaultTextStyle>
</p:presentation>
</file>

<file path=ppt/presProps.xml><?xml version="1.0" encoding="utf-8"?>
<p:presentationP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prnPr scaleToFitPaper="1"/>
  <p:showPr showNarration="1">
    <p:penClr>
      <a:srgbClr val="0000FF"/>
    </p:penClr>
  </p:showPr>
  <p:extLst>
    <p:ext uri="smNativeData">
      <pr:smAppRevision xmlns:pr="smNativeData" xmlns="smNativeData" dt="1655911920" val="1046" revOS="4"/>
      <pr:smFileRevision xmlns:pr="smNativeData" xmlns="smNativeData" dt="1655911920" val="101"/>
      <pr:guideOptions xmlns:pr="smNativeData" xmlns="smNativeData" dt="1655911920" snapToBorders="1"/>
    </p:ext>
  </p:extLst>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slideViewPr>
    <p:cSldViewPr snapToGrid="0">
      <p:cViewPr varScale="1">
        <p:scale>
          <a:sx n="86" d="100"/>
          <a:sy n="86" d="100"/>
        </p:scale>
        <p:origin x="445" y="217"/>
      </p:cViewPr>
    </p:cSldViewPr>
  </p:slideViewPr>
  <p:outlineViewPr>
    <p:cViewPr>
      <p:scale>
        <a:sx n="33" d="100"/>
        <a:sy n="33" d="100"/>
      </p:scale>
      <p:origin x="0" y="0"/>
    </p:cViewPr>
  </p:outlineViewPr>
  <p:sorterViewPr>
    <p:cViewPr>
      <p:scale>
        <a:sx n="16" d="100"/>
        <a:sy n="16" d="100"/>
      </p:scale>
      <p:origin x="0" y="0"/>
    </p:cViewPr>
  </p:sorterViewPr>
  <p:notesViewPr>
    <p:cSldViewPr snapToGrid="0">
      <p:cViewPr>
        <p:scale>
          <a:sx n="86" d="100"/>
          <a:sy n="86" d="100"/>
        </p:scale>
        <p:origin x="445" y="217"/>
      </p:cViewPr>
    </p:cSldViewPr>
  </p:notesViewPr>
  <p:gridSpacing cx="78028800" cy="78028800"/>
</p:viewPr>
</file>

<file path=ppt/_rels/presentation.xml.rels><?xml version="1.0" encoding="UTF-8" standalone="yes" ?>
<Relationships xmlns="http://schemas.openxmlformats.org/package/2006/relationships"><Relationship Id="rId1" Type="http://schemas.openxmlformats.org/officeDocument/2006/relationships/theme" Target="theme/theme1.xml"/><Relationship Id="rId2" Type="http://schemas.openxmlformats.org/officeDocument/2006/relationships/tableStyles" Target="tableStyles.xml"/><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s>
</file>

<file path=ppt/notesMasters/_rels/notesMaster1.xml.rels><?xml version="1.0" encoding="UTF-8" standalone="yes" ?>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AAAAAAAAAABIEgAA0AIAABAAAAAmAAAACAAAAD+PAAAAAAAA"/>
              </a:ext>
            </a:extLst>
          </p:cNvSpPr>
          <p:nvPr>
            <p:ph type="hdr" sz="quarter"/>
          </p:nvPr>
        </p:nvSpPr>
        <p:spPr>
          <a:xfrm>
            <a:off x="0" y="0"/>
            <a:ext cx="2971800" cy="457200"/>
          </a:xfrm>
          <a:prstGeom prst="rect">
            <a:avLst/>
          </a:prstGeom>
        </p:spPr>
        <p:txBody>
          <a:bodyPr vert="horz" wrap="square" lIns="91440" tIns="45720" rIns="91440" bIns="45720" numCol="1" spcCol="215900" anchor="t">
            <a:prstTxWarp prst="textNoShape">
              <a:avLst/>
            </a:prstTxWarp>
          </a:bodyPr>
          <a:lstStyle>
            <a:lvl1pPr algn="l">
              <a:defRPr lang="en-us" sz="1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p>
          <a:p>
            <a:pPr>
              <a:defRPr lang="en-us"/>
            </a:pPr>
          </a:p>
        </p:txBody>
      </p:sp>
      <p:sp>
        <p:nvSpPr>
          <p:cNvPr id="3" name="Date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AAAAAAtKgAA0AIAABAAAAAmAAAACAAAAD+PAAAAAAAA"/>
              </a:ext>
            </a:extLst>
          </p:cNvSpPr>
          <p:nvPr>
            <p:ph type="dt" idx="1"/>
          </p:nvPr>
        </p:nvSpPr>
        <p:spPr>
          <a:xfrm>
            <a:off x="3884295" y="0"/>
            <a:ext cx="2971800" cy="457200"/>
          </a:xfrm>
          <a:prstGeom prst="rect">
            <a:avLst/>
          </a:prstGeom>
        </p:spPr>
        <p:txBody>
          <a:bodyPr vert="horz" wrap="square" lIns="91440" tIns="45720" rIns="91440" bIns="45720" numCol="1" spcCol="215900" anchor="t">
            <a:prstTxWarp prst="textNoShape">
              <a:avLst/>
            </a:prstTxWarp>
          </a:bodyPr>
          <a:lstStyle>
            <a:lvl1pPr algn="r">
              <a:defRPr lang="en-us" sz="1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p>
          <a:p>
            <a:pPr>
              <a:defRPr lang="en-us"/>
            </a:pPr>
            <a:r>
              <a:t>*</a:t>
            </a:r>
          </a:p>
        </p:txBody>
      </p:sp>
      <p:sp>
        <p:nvSpPr>
          <p:cNvPr id="4" name="Slide Image Placeholder 3"/>
          <p:cNvSpPr>
            <a:spLocks noGrp="1" noChangeArrowheads="1"/>
            <a:extLst>
              <a:ext uri="smNativeData">
                <pr:smNativeData xmlns:pr="smNativeData" xmlns="smNativeData" val="SMDATA_15_8DWzYhMAAAAlAAAAZAAAAC0AAAAAkAAAAEgAAACQAAAASAAAAAAAAAABAAAAAAAAAAEAAABQAAAAAAAAAAAA4D8AAAAAAADgPwAAAAAAAOA/AAAAAAAA4D8AAAAAAADgPwAAAAAAAOA/AAAAAAAA4D8AAAAAAADgPwAAAAAAAOA/AAAAAAAA4D8CAAAAjAAAAAAAAAAAAAAAW5vV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CAcAADgEAAAoIwAAUBkAABAAAAAmAAAACAAAAL8PAAD/HwAA"/>
              </a:ext>
            </a:extLst>
          </p:cNvSpPr>
          <p:nvPr>
            <p:ph type="sldImg" idx="2"/>
          </p:nvPr>
        </p:nvSpPr>
        <p:spPr>
          <a:xfrm>
            <a:off x="1143000" y="685800"/>
            <a:ext cx="4572000" cy="3429000"/>
          </a:xfrm>
          <a:prstGeom prst="rect">
            <a:avLst/>
          </a:prstGeom>
          <a:noFill/>
          <a:ln w="12700" cap="flat" cmpd="sng" algn="ctr">
            <a:solidFill>
              <a:srgbClr val="000000"/>
            </a:solidFill>
            <a:prstDash val="solid"/>
            <a:headEnd type="none"/>
            <a:tailEnd type="none"/>
          </a:ln>
        </p:spPr>
        <p:txBody>
          <a:bodyPr vert="horz" wrap="square" lIns="91440" tIns="45720" rIns="91440" bIns="45720" numCol="1" spcCol="215900" anchor="ctr">
            <a:prstTxWarp prst="textNoShape">
              <a:avLst/>
            </a:prstTxWarp>
          </a:bodyPr>
          <a:lstStyle/>
          <a:p>
            <a:pPr>
              <a:defRPr lang="en-us"/>
            </a:pPr>
          </a:p>
          <a:p>
            <a:pPr>
              <a:defRPr lang="en-us"/>
            </a:pPr>
          </a:p>
        </p:txBody>
      </p:sp>
      <p:sp>
        <p:nvSpPr>
          <p:cNvPr id="5" name="Notes Placeholder 4"/>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D8PAAD/HwAA"/>
              </a:ext>
            </a:extLst>
          </p:cNvSpPr>
          <p:nvPr>
            <p:ph type="body" idx="3"/>
          </p:nvPr>
        </p:nvSpPr>
        <p:spPr>
          <a:xfrm>
            <a:off x="685800" y="4343400"/>
            <a:ext cx="5486400" cy="4114800"/>
          </a:xfrm>
          <a:prstGeom prst="rect">
            <a:avLst/>
          </a:prstGeom>
          <a:noFill/>
          <a:ln>
            <a:noFill/>
          </a:ln>
        </p:spPr>
        <p:txBody>
          <a:bodyPr vert="horz" wrap="square" lIns="91440" tIns="45720" rIns="91440" bIns="45720" numCol="1" spcCol="215900" anchor="t">
            <a:prstTxWarp prst="textNoShape">
              <a:avLst/>
            </a:prstTxWarp>
          </a:bodyPr>
          <a:lstStyle/>
          <a:p>
            <a:pPr>
              <a:defRPr lang="en-us"/>
            </a:pPr>
          </a:p>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6" name="Footer Placeholder 5"/>
          <p:cNvSpPr>
            <a:spLocks noGrp="1" noChangeArrowheads="1"/>
            <a:extLst>
              <a:ext uri="smNativeData">
                <pr:smNativeData xmlns:pr="smNativeData" xmlns="smNativeData" val="SMDATA_15_8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AAAAAG01AABIEgAAPTgAABAAAAAmAAAACAAAAL+PAAD/HwAA"/>
              </a:ext>
            </a:extLst>
          </p:cNvSpPr>
          <p:nvPr>
            <p:ph type="ftr" sz="quarter" idx="4"/>
          </p:nvPr>
        </p:nvSpPr>
        <p:spPr>
          <a:xfrm>
            <a:off x="0" y="8684895"/>
            <a:ext cx="2971800" cy="457200"/>
          </a:xfrm>
          <a:prstGeom prst="rect">
            <a:avLst/>
          </a:prstGeom>
          <a:noFill/>
          <a:ln>
            <a:noFill/>
          </a:ln>
        </p:spPr>
        <p:txBody>
          <a:bodyPr vert="horz" wrap="square" lIns="91440" tIns="45720" rIns="91440" bIns="45720" numCol="1" spcCol="215900" anchor="b">
            <a:prstTxWarp prst="textNoShape">
              <a:avLst/>
            </a:prstTxWarp>
          </a:bodyPr>
          <a:lstStyle>
            <a:lvl1pPr algn="l">
              <a:defRPr lang="en-us" sz="1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p>
          <a:p>
            <a:pPr>
              <a:defRPr lang="en-us"/>
            </a:pPr>
          </a:p>
        </p:txBody>
      </p:sp>
      <p:sp>
        <p:nvSpPr>
          <p:cNvPr id="7" name="Slide Number Placeholder 6"/>
          <p:cNvSpPr>
            <a:spLocks noGrp="1" noChangeArrowheads="1"/>
            <a:extLst>
              <a:ext uri="smNativeData">
                <pr:smNativeData xmlns:pr="smNativeData" xmlns="smNativeData" val="SMDATA_15_8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L+PAAD/HwAA"/>
              </a:ext>
            </a:extLst>
          </p:cNvSpPr>
          <p:nvPr>
            <p:ph type="sldNum" sz="quarter" idx="5"/>
          </p:nvPr>
        </p:nvSpPr>
        <p:spPr>
          <a:xfrm>
            <a:off x="3884295" y="8684895"/>
            <a:ext cx="2971800" cy="457200"/>
          </a:xfrm>
          <a:prstGeom prst="rect">
            <a:avLst/>
          </a:prstGeom>
          <a:noFill/>
          <a:ln>
            <a:noFill/>
          </a:ln>
        </p:spPr>
        <p:txBody>
          <a:bodyPr vert="horz" wrap="square" lIns="91440" tIns="45720" rIns="91440" bIns="45720" numCol="1" spcCol="215900" anchor="b">
            <a:prstTxWarp prst="textNoShape">
              <a:avLst/>
            </a:prstTxWarp>
          </a:bodyPr>
          <a:lstStyle>
            <a:lvl1pPr algn="r">
              <a:defRPr lang="en-us" sz="1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p>
          <a:p>
            <a:pPr>
              <a:defRPr lang="en-us"/>
            </a:pPr>
            <a:r>
              <a:t>#</a:t>
            </a:r>
          </a:p>
        </p:txBody>
      </p:sp>
    </p:spTree>
  </p:cSld>
  <p:clrMap bg1="lt1" tx1="dk1" bg2="lt2" tx2="dk2" accent1="accent1" accent2="accent2" accent3="accent3" accent4="accent4" accent5="accent5" accent6="accent6" hlink="hlink" folHlink="folHlink"/>
  <p:hf sldNum="0" hdr="0" ftr="0" dt="0"/>
  <p:notesStyle>
    <a:lvl1pPr marL="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1pPr>
    <a:lvl2pPr marL="4572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6pPr>
    <a:lvl7pPr marL="27432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7pPr>
    <a:lvl8pPr marL="32004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8pPr>
    <a:lvl9pPr marL="36576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9pPr>
  </p:notesStyle>
</p:notesMaster>
</file>

<file path=ppt/notesSlides/_rels/notesSlide1.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1.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8D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8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22D05-4B98-A7DB-D64A-BD8E630420E8}" type="slidenum">
              <a:t>‹#›</a:t>
            </a:fld>
          </a:p>
        </p:txBody>
      </p:sp>
    </p:spTree>
  </p:cSld>
  <p:clrMapOvr>
    <a:masterClrMapping/>
  </p:clrMapOvr>
</p:notes>
</file>

<file path=ppt/notesSlides/notesSlide10.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8D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DxnH7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DYxIDY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8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23EF3-BD98-A7C8-D64A-4B9D7004201E}" type="slidenum">
              <a:t>‹#›</a:t>
            </a:fld>
          </a:p>
        </p:txBody>
      </p:sp>
    </p:spTree>
  </p:cSld>
  <p:clrMapOvr>
    <a:masterClrMapping/>
  </p:clrMapOvr>
</p:notes>
</file>

<file path=ppt/notesSlides/notesSlide11.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8D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8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Mk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258AF-E198-A7AE-D64A-17FB16042042}" type="slidenum">
              <a:t>‹#›</a:t>
            </a:fld>
          </a:p>
        </p:txBody>
      </p:sp>
    </p:spTree>
  </p:cSld>
  <p:clrMapOvr>
    <a:masterClrMapping/>
  </p:clrMapOvr>
</p:notes>
</file>

<file path=ppt/notesSlides/notesSlide2.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8D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IY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8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Ns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23DA3-ED98-A7CB-D64A-1B9E7304204E}" type="slidenum">
              <a:t>‹#›</a:t>
            </a:fld>
          </a:p>
        </p:txBody>
      </p:sp>
    </p:spTree>
  </p:cSld>
  <p:clrMapOvr>
    <a:masterClrMapping/>
  </p:clrMapOvr>
</p:notes>
</file>

<file path=ppt/notesSlides/notesSlide3.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8D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8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26B14-5A98-A79D-D64A-ACC8250420F9}" type="slidenum">
              <a:t>‹#›</a:t>
            </a:fld>
          </a:p>
        </p:txBody>
      </p:sp>
    </p:spTree>
  </p:cSld>
  <p:clrMapOvr>
    <a:masterClrMapping/>
  </p:clrMapOvr>
</p:notes>
</file>

<file path=ppt/notesSlides/notesSlide4.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8D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8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26F31-7F98-A799-D64A-89CC210420DC}" type="slidenum">
              <a:t>‹#›</a:t>
            </a:fld>
          </a:p>
        </p:txBody>
      </p:sp>
    </p:spTree>
  </p:cSld>
  <p:clrMapOvr>
    <a:masterClrMapping/>
  </p:clrMapOvr>
</p:notes>
</file>

<file path=ppt/notesSlides/notesSlide5.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8D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8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IM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20271-3F98-A7F4-D64A-C9A14C04209C}" type="slidenum">
              <a:t>‹#›</a:t>
            </a:fld>
          </a:p>
        </p:txBody>
      </p:sp>
    </p:spTree>
  </p:cSld>
  <p:clrMapOvr>
    <a:masterClrMapping/>
  </p:clrMapOvr>
</p:notes>
</file>

<file path=ppt/notesSlides/notesSlide6.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8D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8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210D9-9798-A7E6-D64A-61B35E042034}" type="slidenum">
              <a:t>‹#›</a:t>
            </a:fld>
          </a:p>
        </p:txBody>
      </p:sp>
    </p:spTree>
  </p:cSld>
  <p:clrMapOvr>
    <a:masterClrMapping/>
  </p:clrMapOvr>
</p:notes>
</file>

<file path=ppt/notesSlides/notesSlide7.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8D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FBQU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FBQU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8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FBa1U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25504-4A98-A7A3-D64A-BCF61B0420E9}" type="slidenum">
              <a:t>‹#›</a:t>
            </a:fld>
          </a:p>
        </p:txBody>
      </p:sp>
    </p:spTree>
  </p:cSld>
  <p:clrMapOvr>
    <a:masterClrMapping/>
  </p:clrMapOvr>
</p:notes>
</file>

<file path=ppt/notesSlides/notesSlide8.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8D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8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25ED6-9898-A7A8-D64A-6EFD1004203B}" type="slidenum">
              <a:t>‹#›</a:t>
            </a:fld>
          </a:p>
        </p:txBody>
      </p:sp>
    </p:spTree>
  </p:cSld>
  <p:clrMapOvr>
    <a:masterClrMapping/>
  </p:clrMapOvr>
</p:notes>
</file>

<file path=ppt/notesSlides/notesSlide9.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8D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8D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265FF-B198-A793-D64A-47C62B042012}" type="slidenum">
              <a:t>‹#›</a:t>
            </a:fld>
          </a:p>
        </p:txBody>
      </p:sp>
    </p:spTree>
  </p:cSld>
  <p:clrMapOvr>
    <a:masterClrMapping/>
  </p:clrMapOvr>
</p:notes>
</file>

<file path=ppt/slideLayouts/_rels/slideLayout1.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itle" preserve="1">
  <p:cSld name="Title Slide">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wAZ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YAkAAOgGAACgQQAAmBUAABAAAAAmAAAACAAAAIGAAAAAAAAA"/>
              </a:ext>
            </a:extLst>
          </p:cNvSpPr>
          <p:nvPr>
            <p:ph type="ctrTitle"/>
          </p:nvPr>
        </p:nvSpPr>
        <p:spPr>
          <a:xfrm>
            <a:off x="1524000" y="1122680"/>
            <a:ext cx="9144000" cy="2387600"/>
          </a:xfrm>
        </p:spPr>
        <p:txBody>
          <a:bodyPr vert="horz" wrap="square" lIns="91440" tIns="45720" rIns="91440" bIns="45720" numCol="1" spcCol="215900" anchor="b">
            <a:prstTxWarp prst="textNoShape">
              <a:avLst/>
            </a:prstTxWarp>
          </a:bodyPr>
          <a:lstStyle>
            <a:lvl1pPr algn="ctr">
              <a:defRPr lang="en-us" sz="60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r>
              <a:t>Click to edit Master title style</a:t>
            </a:r>
          </a:p>
        </p:txBody>
      </p:sp>
      <p:sp>
        <p:nvSpPr>
          <p:cNvPr id="3" name="Subtitle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HRUaXQ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YAkAACkWAACgQQAAWCAAABAAAAAmAAAACAAAAAGAAAAAAAAA"/>
              </a:ext>
            </a:extLst>
          </p:cNvSpPr>
          <p:nvPr>
            <p:ph type="subTitle" idx="1"/>
          </p:nvPr>
        </p:nvSpPr>
        <p:spPr>
          <a:xfrm>
            <a:off x="1524000" y="3602355"/>
            <a:ext cx="9144000" cy="1655445"/>
          </a:xfrm>
        </p:spPr>
        <p:txBody>
          <a:bodyPr/>
          <a:lstStyle>
            <a:lvl1pPr marL="0" indent="0" algn="ctr">
              <a:buNone/>
              <a:defRPr lang="en-us" sz="2400" cap="none"/>
            </a:lvl1pPr>
            <a:lvl2pPr marL="457200" indent="0" algn="ctr">
              <a:buNone/>
              <a:defRPr lang="en-us" sz="2000" cap="none"/>
            </a:lvl2pPr>
            <a:lvl3pPr marL="914400" indent="0" algn="ctr">
              <a:buNone/>
              <a:defRPr lang="en-us" sz="1800" cap="none"/>
            </a:lvl3pPr>
            <a:lvl4pPr marL="1371600" indent="0" algn="ctr">
              <a:buNone/>
              <a:defRPr lang="en-us" sz="1600" cap="none"/>
            </a:lvl4pPr>
            <a:lvl5pPr marL="1828800" indent="0" algn="ctr">
              <a:buNone/>
              <a:defRPr lang="en-us" sz="1600" cap="none"/>
            </a:lvl5pPr>
            <a:lvl6pPr marL="2286000" indent="0" algn="ctr">
              <a:buNone/>
              <a:defRPr lang="en-us" sz="1600" cap="none"/>
            </a:lvl6pPr>
            <a:lvl7pPr marL="2743200" indent="0" algn="ctr">
              <a:buNone/>
              <a:defRPr lang="en-us" sz="1600" cap="none"/>
            </a:lvl7pPr>
            <a:lvl8pPr marL="3200400" indent="0" algn="ctr">
              <a:buNone/>
              <a:defRPr lang="en-us" sz="1600" cap="none"/>
            </a:lvl8pPr>
            <a:lvl9pPr marL="3657600" indent="0" algn="ctr">
              <a:buNone/>
              <a:defRPr lang="en-us" sz="1600" cap="none"/>
            </a:lvl9pPr>
          </a:lstStyle>
          <a:p>
            <a:pPr>
              <a:defRPr lang="en-us"/>
            </a:pPr>
            <a:r>
              <a:t>Click to edit Master subtitle style</a:t>
            </a:r>
          </a:p>
        </p:txBody>
      </p:sp>
      <p:sp>
        <p:nvSpPr>
          <p:cNvPr id="4" name="Date Placeholder 3"/>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L6Fm0o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2708F-C198-A786-D64A-37D33E042062}" type="datetime1">
              <a:t>1/16/2022</a:t>
            </a:fld>
          </a:p>
        </p:txBody>
      </p:sp>
      <p:sp>
        <p:nvSpPr>
          <p:cNvPr id="5" name="Footer Placeholder 4"/>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6" name="Slide Number Placeholder 5"/>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22BCF-8198-A7DD-D64A-778865042022}" type="slidenum">
              <a:t>‹#›</a:t>
            </a:fld>
          </a:p>
        </p:txBody>
      </p:sp>
    </p:spTree>
  </p:cSld>
  <p:clrMapOvr>
    <a:masterClrMapping/>
  </p:clrMapOvr>
  <p:hf hdr="0" ftr="0"/>
</p:sldLayout>
</file>

<file path=ppt/slideLayouts/slideLayout10.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vertTx" preserve="1">
  <p:cSld name="Title and Vertical Text">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8CAADYRQAAZwoAABAAAAAmAAAACAAAAAAAAAAAAAAA"/>
              </a:ext>
            </a:extLst>
          </p:cNvSpPr>
          <p:nvPr>
            <p:ph type="title"/>
          </p:nvPr>
        </p:nvSpPr>
        <p:spPr/>
        <p:txBody>
          <a:bodyPr/>
          <a:lstStyle/>
          <a:p>
            <a:pPr>
              <a:defRPr lang="en-us"/>
            </a:pPr>
            <a:r>
              <a:t>Click to edit Master title style</a:t>
            </a:r>
          </a:p>
        </p:txBody>
      </p:sp>
      <p:sp>
        <p:nvSpPr>
          <p:cNvPr id="3" name="Vertical Text Placeholder 2"/>
          <p:cNvSpPr>
            <a:spLocks noGrp="1" noChangeArrowheads="1"/>
            <a:extLst>
              <a:ext uri="smNativeData">
                <pr:smNativeData xmlns:pr="smNativeData" xmlns="smNativeData" val="SMDATA_15_8DWzYhMAAAAlAAAAZAAAAA0AAAAAkAAAAEgAAACQAAAASAAAAAAAAAAAAAAAAQ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sLAADYRQAAACYAABAAAAAmAAAACAAAAAIAAAAAAAAA"/>
              </a:ext>
            </a:extLst>
          </p:cNvSpPr>
          <p:nvPr>
            <p:ph idx="1"/>
          </p:nvPr>
        </p:nvSpPr>
        <p:spPr/>
        <p:txBody>
          <a:bodyPr vert="vert"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21B41-0F98-A7ED-D64A-F9B8550420AC}" type="datetime1">
              <a:t>1/16/2022</a:t>
            </a:fld>
          </a:p>
        </p:txBody>
      </p:sp>
      <p:sp>
        <p:nvSpPr>
          <p:cNvPr id="5" name="Footer Placeholder 4"/>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6" name="Slide Number Placeholder 5"/>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20D21-6F98-A7FB-D64A-99AE430420CC}" type="slidenum">
              <a:t>‹#›</a:t>
            </a:fld>
          </a:p>
        </p:txBody>
      </p:sp>
    </p:spTree>
  </p:cSld>
  <p:clrMapOvr>
    <a:masterClrMapping/>
  </p:clrMapOvr>
  <p:hf hdr="0" ftr="0"/>
</p:sldLayout>
</file>

<file path=ppt/slideLayouts/slideLayout11.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noChangeArrowheads="1"/>
            <a:extLst>
              <a:ext uri="smNativeData">
                <pr:smNativeData xmlns:pr="smNativeData" xmlns="smNativeData" val="SMDATA_15_8DWzYhMAAAAlAAAAZAAAAA0AAAAAkAAAAEgAAACQAAAASAAAAAAAAAABAAAAAQ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rDUAAD8CAADYRQAAACYAABAAAAAmAAAACAAAAAMAAAAAAAAA"/>
              </a:ext>
            </a:extLst>
          </p:cNvSpPr>
          <p:nvPr>
            <p:ph type="title"/>
          </p:nvPr>
        </p:nvSpPr>
        <p:spPr>
          <a:xfrm>
            <a:off x="8724900" y="365125"/>
            <a:ext cx="2628900" cy="5812155"/>
          </a:xfrm>
        </p:spPr>
        <p:txBody>
          <a:bodyPr vert="vert" wrap="square" lIns="91440" tIns="45720" rIns="91440" bIns="45720" numCol="1" spcCol="215900" anchor="ctr">
            <a:prstTxWarp prst="textNoShape">
              <a:avLst/>
            </a:prstTxWarp>
          </a:bodyPr>
          <a:lstStyle/>
          <a:p>
            <a:pPr>
              <a:defRPr lang="en-us"/>
            </a:pPr>
            <a:r>
              <a:t>Click to edit Master title style</a:t>
            </a:r>
          </a:p>
        </p:txBody>
      </p:sp>
      <p:sp>
        <p:nvSpPr>
          <p:cNvPr id="3" name="Vertical Text Placeholder 2"/>
          <p:cNvSpPr>
            <a:spLocks noGrp="1" noChangeArrowheads="1"/>
            <a:extLst>
              <a:ext uri="smNativeData">
                <pr:smNativeData xmlns:pr="smNativeData" xmlns="smNativeData" val="SMDATA_15_8DWzYhMAAAAlAAAAZAAAAA0AAAAAkAAAAEgAAACQAAAASAAAAAAAAAAAAAAAAQ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8CAAC8NAAAACYAABAAAAAmAAAACAAAAAMAAAAAAAAA"/>
              </a:ext>
            </a:extLst>
          </p:cNvSpPr>
          <p:nvPr>
            <p:ph idx="1"/>
          </p:nvPr>
        </p:nvSpPr>
        <p:spPr>
          <a:xfrm>
            <a:off x="838200" y="365125"/>
            <a:ext cx="7734300" cy="5812155"/>
          </a:xfrm>
        </p:spPr>
        <p:txBody>
          <a:bodyPr vert="vert"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27265-2B98-A784-D64A-DDD13C042088}" type="datetime1">
              <a:t>1/16/2022</a:t>
            </a:fld>
          </a:p>
        </p:txBody>
      </p:sp>
      <p:sp>
        <p:nvSpPr>
          <p:cNvPr id="5" name="Footer Placeholder 4"/>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6" name="Slide Number Placeholder 5"/>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26D0D-4398-A79B-D64A-B5CE230420E0}" type="slidenum">
              <a:t>‹#›</a:t>
            </a:fld>
          </a:p>
        </p:txBody>
      </p:sp>
    </p:spTree>
  </p:cSld>
  <p:clrMapOvr>
    <a:masterClrMapping/>
  </p:clrMapOvr>
  <p:hf hdr="0" ftr="0"/>
</p:sldLayout>
</file>

<file path=ppt/slideLayouts/slideLayout2.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obj" preserve="1">
  <p:cSld name="Title and Content">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8CAADYRQAAZwoAABAAAAAmAAAACAAAAAAAAAAAAAAA"/>
              </a:ext>
            </a:extLst>
          </p:cNvSpPr>
          <p:nvPr>
            <p:ph type="title"/>
          </p:nvPr>
        </p:nvSpPr>
        <p:spPr/>
        <p:txBody>
          <a:bodyPr/>
          <a:lstStyle/>
          <a:p>
            <a:pPr>
              <a:defRPr lang="en-us"/>
            </a:pPr>
            <a:r>
              <a:t>Click to edit Master title style</a:t>
            </a:r>
          </a:p>
        </p:txBody>
      </p:sp>
      <p:sp>
        <p:nvSpPr>
          <p:cNvPr id="3" name="Conten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sLAADYRQAAACYAABAAAAAmAAAACAAAAAAAAAAAAAAA"/>
              </a:ext>
            </a:extLst>
          </p:cNvSpPr>
          <p:nvPr>
            <p:ph idx="1"/>
          </p:nvPr>
        </p:nvSpPr>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JgG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22064-2A98-A7D6-D64A-DC836E042089}" type="datetime1">
              <a:t/>
            </a:fld>
          </a:p>
        </p:txBody>
      </p:sp>
      <p:sp>
        <p:nvSpPr>
          <p:cNvPr id="5" name="Footer Placeholder 4"/>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6" name="Slide Number Placeholder 5"/>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bud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26C46-0898-A79A-D64A-FECF220420AB}" type="slidenum">
              <a:t>13</a:t>
            </a:fld>
          </a:p>
        </p:txBody>
      </p:sp>
    </p:spTree>
  </p:cSld>
  <p:clrMapOvr>
    <a:masterClrMapping/>
  </p:clrMapOvr>
  <p:hf hdr="0" ftr="0"/>
</p:sldLayout>
</file>

<file path=ppt/slideLayouts/slideLayout3.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secHead" preserve="1">
  <p:cSld name="Section Header">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HgUAAIUKAADORQAAERwAABAAAAAmAAAACAAAAIGAAAAAAAAA"/>
              </a:ext>
            </a:extLst>
          </p:cNvSpPr>
          <p:nvPr>
            <p:ph type="title"/>
          </p:nvPr>
        </p:nvSpPr>
        <p:spPr>
          <a:xfrm>
            <a:off x="831850" y="1710055"/>
            <a:ext cx="10515600" cy="2852420"/>
          </a:xfrm>
        </p:spPr>
        <p:txBody>
          <a:bodyPr vert="horz" wrap="square" lIns="91440" tIns="45720" rIns="91440" bIns="45720" numCol="1" spcCol="215900" anchor="b">
            <a:prstTxWarp prst="textNoShape">
              <a:avLst/>
            </a:prstTxWarp>
          </a:bodyPr>
          <a:lstStyle>
            <a:lvl1pPr>
              <a:defRPr lang="en-us" sz="60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r>
              <a:t>Click to edit Master title style</a:t>
            </a:r>
          </a:p>
        </p:txBody>
      </p:sp>
      <p:sp>
        <p:nvSpPr>
          <p:cNvPr id="3" name="Tex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8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HgUAADwcAADORQAAdiUAABAAAAAmAAAACAAAAAGAAAAAAAAA"/>
              </a:ext>
            </a:extLst>
          </p:cNvSpPr>
          <p:nvPr>
            <p:ph idx="1"/>
          </p:nvPr>
        </p:nvSpPr>
        <p:spPr>
          <a:xfrm>
            <a:off x="831850" y="4589780"/>
            <a:ext cx="10515600" cy="1499870"/>
          </a:xfrm>
        </p:spPr>
        <p:txBody>
          <a:bodyPr/>
          <a:lstStyle>
            <a:lvl1pPr marL="0" indent="0">
              <a:buNone/>
              <a:defRPr lang="en-us" sz="2400" cap="none">
                <a:solidFill>
                  <a:srgbClr val="8C8C8C"/>
                </a:solidFill>
              </a:defRPr>
            </a:lvl1pPr>
            <a:lvl2pPr marL="457200" indent="0">
              <a:buNone/>
              <a:defRPr lang="en-us" sz="2000" cap="none">
                <a:solidFill>
                  <a:srgbClr val="8C8C8C"/>
                </a:solidFill>
              </a:defRPr>
            </a:lvl2pPr>
            <a:lvl3pPr marL="914400" indent="0">
              <a:buNone/>
              <a:defRPr lang="en-us" sz="1800" cap="none">
                <a:solidFill>
                  <a:srgbClr val="8C8C8C"/>
                </a:solidFill>
              </a:defRPr>
            </a:lvl3pPr>
            <a:lvl4pPr marL="1371600" indent="0">
              <a:buNone/>
              <a:defRPr lang="en-us" sz="1600" cap="none">
                <a:solidFill>
                  <a:srgbClr val="8C8C8C"/>
                </a:solidFill>
              </a:defRPr>
            </a:lvl4pPr>
            <a:lvl5pPr marL="1828800" indent="0">
              <a:buNone/>
              <a:defRPr lang="en-us" sz="1600" cap="none">
                <a:solidFill>
                  <a:srgbClr val="8C8C8C"/>
                </a:solidFill>
              </a:defRPr>
            </a:lvl5pPr>
            <a:lvl6pPr marL="2286000" indent="0">
              <a:buNone/>
              <a:defRPr lang="en-us" sz="1600" cap="none">
                <a:solidFill>
                  <a:srgbClr val="8C8C8C"/>
                </a:solidFill>
              </a:defRPr>
            </a:lvl6pPr>
            <a:lvl7pPr marL="2743200" indent="0">
              <a:buNone/>
              <a:defRPr lang="en-us" sz="1600" cap="none">
                <a:solidFill>
                  <a:srgbClr val="8C8C8C"/>
                </a:solidFill>
              </a:defRPr>
            </a:lvl7pPr>
            <a:lvl8pPr marL="3200400" indent="0">
              <a:buNone/>
              <a:defRPr lang="en-us" sz="1600" cap="none">
                <a:solidFill>
                  <a:srgbClr val="8C8C8C"/>
                </a:solidFill>
              </a:defRPr>
            </a:lvl8pPr>
            <a:lvl9pPr marL="3657600" indent="0">
              <a:buNone/>
              <a:defRPr lang="en-us" sz="1600" cap="none">
                <a:solidFill>
                  <a:srgbClr val="8C8C8C"/>
                </a:solidFill>
              </a:defRPr>
            </a:lvl9pPr>
          </a:lstStyle>
          <a:p>
            <a:pPr>
              <a:defRPr lang="en-us"/>
            </a:pPr>
            <a:r>
              <a:t>Click to edit Master text styles</a:t>
            </a:r>
          </a:p>
        </p:txBody>
      </p:sp>
      <p:sp>
        <p:nvSpPr>
          <p:cNvPr id="4" name="Date Placeholder 3"/>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20113-5D98-A7F7-D64A-ABA24F0420FE}" type="datetime1">
              <a:t>1/16/2022</a:t>
            </a:fld>
          </a:p>
        </p:txBody>
      </p:sp>
      <p:sp>
        <p:nvSpPr>
          <p:cNvPr id="5" name="Footer Placeholder 4"/>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6" name="Slide Number Placeholder 5"/>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21826-6898-A7EE-D64A-9EBB560420CB}" type="slidenum">
              <a:t>‹#›</a:t>
            </a:fld>
          </a:p>
        </p:txBody>
      </p:sp>
    </p:spTree>
  </p:cSld>
  <p:clrMapOvr>
    <a:masterClrMapping/>
  </p:clrMapOvr>
  <p:hf hdr="0" ftr="0"/>
</p:sldLayout>
</file>

<file path=ppt/slideLayouts/slideLayout4.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woObj" preserve="1">
  <p:cSld name="Two Content">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P7///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8CAADYRQAAZwoAABAAAAAmAAAACAAAAAAAAAAAAAAA"/>
              </a:ext>
            </a:extLst>
          </p:cNvSpPr>
          <p:nvPr>
            <p:ph type="title"/>
          </p:nvPr>
        </p:nvSpPr>
        <p:spPr/>
        <p:txBody>
          <a:bodyPr/>
          <a:lstStyle/>
          <a:p>
            <a:pPr>
              <a:defRPr lang="en-us"/>
            </a:pPr>
            <a:r>
              <a:t>Click to edit Master title style</a:t>
            </a:r>
          </a:p>
        </p:txBody>
      </p:sp>
      <p:sp>
        <p:nvSpPr>
          <p:cNvPr id="3" name="Conten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B4aAI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sLAAAIJQAAACYAABAAAAAmAAAACAAAAAEAAAAAAAAA"/>
              </a:ext>
            </a:extLst>
          </p:cNvSpPr>
          <p:nvPr>
            <p:ph idx="1"/>
          </p:nvPr>
        </p:nvSpPr>
        <p:spPr>
          <a:xfrm>
            <a:off x="838200" y="1825625"/>
            <a:ext cx="5181600" cy="4351655"/>
          </a:xfrm>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Content Placeholder 3"/>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CUAADsLAADYRQAAACYAABAAAAAmAAAACAAAAAEAAAAAAAAA"/>
              </a:ext>
            </a:extLst>
          </p:cNvSpPr>
          <p:nvPr>
            <p:ph idx="2"/>
          </p:nvPr>
        </p:nvSpPr>
        <p:spPr>
          <a:xfrm>
            <a:off x="6172200" y="1825625"/>
            <a:ext cx="5181600" cy="4351655"/>
          </a:xfrm>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5" name="Date Placeholder 4"/>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217D9-9798-A7E1-D64A-61B459042034}" type="datetime1">
              <a:t>1/16/2022</a:t>
            </a:fld>
          </a:p>
        </p:txBody>
      </p:sp>
      <p:sp>
        <p:nvSpPr>
          <p:cNvPr id="6" name="Footer Placeholder 5"/>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7" name="Slide Number Placeholder 6"/>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2367A-3498-A7C0-D64A-C29578042097}" type="slidenum">
              <a:t>‹#›</a:t>
            </a:fld>
          </a:p>
        </p:txBody>
      </p:sp>
    </p:spTree>
  </p:cSld>
  <p:clrMapOvr>
    <a:masterClrMapping/>
  </p:clrMapOvr>
  <p:hf hdr="0" ftr="0"/>
</p:sldLayout>
</file>

<file path=ppt/slideLayouts/slideLayout5.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woTxTwoObj" preserve="1">
  <p:cSld name="Comparison">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V0AAY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D8CAADbRQAAZwoAABAAAAAmAAAACAAAAAEAAAAAAAAA"/>
              </a:ext>
            </a:extLst>
          </p:cNvSpPr>
          <p:nvPr>
            <p:ph type="title"/>
          </p:nvPr>
        </p:nvSpPr>
        <p:spPr>
          <a:xfrm>
            <a:off x="840105" y="365125"/>
            <a:ext cx="10515600" cy="1325880"/>
          </a:xfrm>
        </p:spPr>
        <p:txBody>
          <a:bodyPr/>
          <a:lstStyle/>
          <a:p>
            <a:pPr>
              <a:defRPr lang="en-us"/>
            </a:pPr>
            <a:r>
              <a:t>Click to edit Master title style</a:t>
            </a:r>
          </a:p>
        </p:txBody>
      </p:sp>
      <p:sp>
        <p:nvSpPr>
          <p:cNvPr id="3" name="Text Placeholder 2"/>
          <p:cNvSpPr>
            <a:spLocks noGrp="1" noChangeArrowheads="1"/>
            <a:extLst>
              <a:ext uri="smNativeData">
                <pr:smNativeData xmlns:pr="smNativeData" xmlns="smNativeData" val="SMDATA_15_8DW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KaAgg4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FgKAADlJAAAaQ8AABAAAAAmAAAACAAAAIGAAAAAAAAA"/>
              </a:ext>
            </a:extLst>
          </p:cNvSpPr>
          <p:nvPr>
            <p:ph idx="1"/>
          </p:nvPr>
        </p:nvSpPr>
        <p:spPr>
          <a:xfrm>
            <a:off x="840105" y="1681480"/>
            <a:ext cx="5157470" cy="823595"/>
          </a:xfrm>
        </p:spPr>
        <p:txBody>
          <a:bodyPr vert="horz" wrap="square" lIns="91440" tIns="45720" rIns="91440" bIns="45720" numCol="1" spcCol="215900" anchor="b">
            <a:prstTxWarp prst="textNoShape">
              <a:avLst/>
            </a:prstTxWarp>
          </a:bodyPr>
          <a:lstStyle>
            <a:lvl1pPr marL="0" indent="0">
              <a:buNone/>
              <a:defRPr lang="en-us" sz="2400" b="1" cap="none"/>
            </a:lvl1pPr>
            <a:lvl2pPr marL="457200" indent="0">
              <a:buNone/>
              <a:defRPr lang="en-us" sz="2000" b="1" cap="none"/>
            </a:lvl2pPr>
            <a:lvl3pPr marL="914400" indent="0">
              <a:buNone/>
              <a:defRPr lang="en-us" sz="1800" b="1" cap="none"/>
            </a:lvl3pPr>
            <a:lvl4pPr marL="1371600" indent="0">
              <a:buNone/>
              <a:defRPr lang="en-us" sz="1600" b="1" cap="none"/>
            </a:lvl4pPr>
            <a:lvl5pPr marL="1828800" indent="0">
              <a:buNone/>
              <a:defRPr lang="en-us" sz="1600" b="1" cap="none"/>
            </a:lvl5pPr>
            <a:lvl6pPr marL="2286000" indent="0">
              <a:buNone/>
              <a:defRPr lang="en-us" sz="1600" b="1" cap="none"/>
            </a:lvl6pPr>
            <a:lvl7pPr marL="2743200" indent="0">
              <a:buNone/>
              <a:defRPr lang="en-us" sz="1600" b="1" cap="none"/>
            </a:lvl7pPr>
            <a:lvl8pPr marL="3200400" indent="0">
              <a:buNone/>
              <a:defRPr lang="en-us" sz="1600" b="1" cap="none"/>
            </a:lvl8pPr>
            <a:lvl9pPr marL="3657600" indent="0">
              <a:buNone/>
              <a:defRPr lang="en-us" sz="1600" b="1" cap="none"/>
            </a:lvl9pPr>
          </a:lstStyle>
          <a:p>
            <a:pPr>
              <a:defRPr lang="en-us"/>
            </a:pPr>
            <a:r>
              <a:t>Click to edit Master text styles</a:t>
            </a:r>
          </a:p>
        </p:txBody>
      </p:sp>
      <p:sp>
        <p:nvSpPr>
          <p:cNvPr id="4" name="Content Placeholder 3"/>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BQ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GkPAADlJAAAFCYAABAAAAAmAAAACAAAAAEAAAAAAAAA"/>
              </a:ext>
            </a:extLst>
          </p:cNvSpPr>
          <p:nvPr>
            <p:ph idx="2"/>
          </p:nvPr>
        </p:nvSpPr>
        <p:spPr>
          <a:xfrm>
            <a:off x="840105" y="2505075"/>
            <a:ext cx="5157470" cy="3684905"/>
          </a:xfrm>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5" name="Text Placeholder 4"/>
          <p:cNvSpPr>
            <a:spLocks noGrp="1" noChangeArrowheads="1"/>
            <a:extLst>
              <a:ext uri="smNativeData">
                <pr:smNativeData xmlns:pr="smNativeData" xmlns="smNativeData" val="SMDATA_15_8DW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MgXUw4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CUAAFgKAADbRQAAaQ8AABAAAAAmAAAACAAAAIGAAAAAAAAA"/>
              </a:ext>
            </a:extLst>
          </p:cNvSpPr>
          <p:nvPr>
            <p:ph idx="3"/>
          </p:nvPr>
        </p:nvSpPr>
        <p:spPr>
          <a:xfrm>
            <a:off x="6172200" y="1681480"/>
            <a:ext cx="5183505" cy="823595"/>
          </a:xfrm>
        </p:spPr>
        <p:txBody>
          <a:bodyPr vert="horz" wrap="square" lIns="91440" tIns="45720" rIns="91440" bIns="45720" numCol="1" spcCol="215900" anchor="b">
            <a:prstTxWarp prst="textNoShape">
              <a:avLst/>
            </a:prstTxWarp>
          </a:bodyPr>
          <a:lstStyle>
            <a:lvl1pPr marL="0" indent="0">
              <a:buNone/>
              <a:defRPr lang="en-us" sz="2400" b="1" cap="none"/>
            </a:lvl1pPr>
            <a:lvl2pPr marL="457200" indent="0">
              <a:buNone/>
              <a:defRPr lang="en-us" sz="2000" b="1" cap="none"/>
            </a:lvl2pPr>
            <a:lvl3pPr marL="914400" indent="0">
              <a:buNone/>
              <a:defRPr lang="en-us" sz="1800" b="1" cap="none"/>
            </a:lvl3pPr>
            <a:lvl4pPr marL="1371600" indent="0">
              <a:buNone/>
              <a:defRPr lang="en-us" sz="1600" b="1" cap="none"/>
            </a:lvl4pPr>
            <a:lvl5pPr marL="1828800" indent="0">
              <a:buNone/>
              <a:defRPr lang="en-us" sz="1600" b="1" cap="none"/>
            </a:lvl5pPr>
            <a:lvl6pPr marL="2286000" indent="0">
              <a:buNone/>
              <a:defRPr lang="en-us" sz="1600" b="1" cap="none"/>
            </a:lvl6pPr>
            <a:lvl7pPr marL="2743200" indent="0">
              <a:buNone/>
              <a:defRPr lang="en-us" sz="1600" b="1" cap="none"/>
            </a:lvl7pPr>
            <a:lvl8pPr marL="3200400" indent="0">
              <a:buNone/>
              <a:defRPr lang="en-us" sz="1600" b="1" cap="none"/>
            </a:lvl8pPr>
            <a:lvl9pPr marL="3657600" indent="0">
              <a:buNone/>
              <a:defRPr lang="en-us" sz="1600" b="1" cap="none"/>
            </a:lvl9pPr>
          </a:lstStyle>
          <a:p>
            <a:pPr>
              <a:defRPr lang="en-us"/>
            </a:pPr>
            <a:r>
              <a:t>Click to edit Master text styles</a:t>
            </a:r>
          </a:p>
        </p:txBody>
      </p:sp>
      <p:sp>
        <p:nvSpPr>
          <p:cNvPr id="6" name="Content Placeholder 5"/>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CUAAGkPAADbRQAAFCYAABAAAAAmAAAACAAAAAEAAAAAAAAA"/>
              </a:ext>
            </a:extLst>
          </p:cNvSpPr>
          <p:nvPr>
            <p:ph idx="4"/>
          </p:nvPr>
        </p:nvSpPr>
        <p:spPr>
          <a:xfrm>
            <a:off x="6172200" y="2505075"/>
            <a:ext cx="5183505" cy="3684905"/>
          </a:xfrm>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7" name="Date Placeholder 6"/>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25EDA-9498-A7A8-D64A-62FD10042037}" type="datetime1">
              <a:t>1/16/2022</a:t>
            </a:fld>
          </a:p>
        </p:txBody>
      </p:sp>
      <p:sp>
        <p:nvSpPr>
          <p:cNvPr id="8" name="Footer Placeholder 7"/>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9" name="Slide Number Placeholder 8"/>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Ci3ZwI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26692-DC98-A790-D64A-2AC52804207F}" type="slidenum">
              <a:t>‹#›</a:t>
            </a:fld>
          </a:p>
        </p:txBody>
      </p:sp>
    </p:spTree>
  </p:cSld>
  <p:clrMapOvr>
    <a:masterClrMapping/>
  </p:clrMapOvr>
  <p:hf hdr="0" ftr="0"/>
</p:sldLayout>
</file>

<file path=ppt/slideLayouts/slideLayout6.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itleOnly" preserve="1">
  <p:cSld name="Title Only">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v9hw4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8CAADYRQAAZwoAABAAAAAmAAAACAAAAAAAAAAAAAAA"/>
              </a:ext>
            </a:extLst>
          </p:cNvSpPr>
          <p:nvPr>
            <p:ph type="title"/>
          </p:nvPr>
        </p:nvSpPr>
        <p:spPr/>
        <p:txBody>
          <a:bodyPr/>
          <a:lstStyle/>
          <a:p>
            <a:pPr>
              <a:defRPr lang="en-us"/>
            </a:pPr>
            <a:r>
              <a:t>Click to edit Master title style</a:t>
            </a:r>
          </a:p>
        </p:txBody>
      </p:sp>
      <p:sp>
        <p:nvSpPr>
          <p:cNvPr id="3" name="Date Placeholder 2"/>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20FD0-9E98-A7F9-D64A-68AC4104203D}" type="datetime1">
              <a:t>1/16/2022</a:t>
            </a:fld>
          </a:p>
        </p:txBody>
      </p:sp>
      <p:sp>
        <p:nvSpPr>
          <p:cNvPr id="4" name="Footer Placeholder 3"/>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5" name="Slide Number Placeholder 4"/>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20F5C-1298-A7F9-D64A-E4AC410420B1}" type="slidenum">
              <a:t>‹#›</a:t>
            </a:fld>
          </a:p>
        </p:txBody>
      </p:sp>
    </p:spTree>
  </p:cSld>
  <p:clrMapOvr>
    <a:masterClrMapping/>
  </p:clrMapOvr>
  <p:hf hdr="0" ftr="0"/>
</p:sldLayout>
</file>

<file path=ppt/slideLayouts/slideLayout7.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blank" preserve="1">
  <p:cSld name="Blank">
    <p:spTree>
      <p:nvGrpSpPr>
        <p:cNvPr id="1" name=""/>
        <p:cNvGrpSpPr/>
        <p:nvPr/>
      </p:nvGrpSpPr>
      <p:grpSpPr>
        <a:xfrm>
          <a:off x="0" y="0"/>
          <a:ext cx="0" cy="0"/>
          <a:chOff x="0" y="0"/>
          <a:chExt cx="0" cy="0"/>
        </a:xfrm>
      </p:grpSpPr>
      <p:sp>
        <p:nvSpPr>
          <p:cNvPr id="2" name="Date Placeholder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217FA-B498-A7E1-D64A-42B459042017}" type="datetime1">
              <a:t>1/16/2022</a:t>
            </a:fld>
          </a:p>
        </p:txBody>
      </p:sp>
      <p:sp>
        <p:nvSpPr>
          <p:cNvPr id="3" name="Footer Placeholder 2"/>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4" name="Slide Number Placeholder 3"/>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263E2-AC98-A795-D64A-5AC02D04200F}" type="slidenum">
              <a:t>‹#›</a:t>
            </a:fld>
          </a:p>
        </p:txBody>
      </p:sp>
    </p:spTree>
  </p:cSld>
  <p:clrMapOvr>
    <a:masterClrMapping/>
  </p:clrMapOvr>
  <p:hf hdr="0" ftr="0"/>
</p:sldLayout>
</file>

<file path=ppt/slideLayouts/slideLayout8.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objTx" preserve="1">
  <p:cSld name="Content with Caption">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NACAABbHQAAqAwAABAAAAAmAAAACAAAAIGAAAAAAAAA"/>
              </a:ext>
            </a:extLst>
          </p:cNvSpPr>
          <p:nvPr>
            <p:ph type="title"/>
          </p:nvPr>
        </p:nvSpPr>
        <p:spPr>
          <a:xfrm>
            <a:off x="840105" y="457200"/>
            <a:ext cx="3931920" cy="1600200"/>
          </a:xfrm>
        </p:spPr>
        <p:txBody>
          <a:bodyPr vert="horz" wrap="square" lIns="91440" tIns="45720" rIns="91440" bIns="45720" numCol="1" spcCol="215900" anchor="b">
            <a:prstTxWarp prst="textNoShape">
              <a:avLst/>
            </a:prstTxWarp>
          </a:bodyPr>
          <a:lstStyle>
            <a:lvl1pPr>
              <a:defRPr lang="en-us" sz="3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r>
              <a:t>Click to edit Master title style</a:t>
            </a:r>
          </a:p>
        </p:txBody>
      </p:sp>
      <p:sp>
        <p:nvSpPr>
          <p:cNvPr id="3" name="Conten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4x8AABMGAADbRQAADiQAABAAAAAmAAAACAAAAAGAAAAAAAAA"/>
              </a:ext>
            </a:extLst>
          </p:cNvSpPr>
          <p:nvPr>
            <p:ph idx="1"/>
          </p:nvPr>
        </p:nvSpPr>
        <p:spPr>
          <a:xfrm>
            <a:off x="5183505" y="987425"/>
            <a:ext cx="6172200" cy="4873625"/>
          </a:xfrm>
        </p:spPr>
        <p:txBody>
          <a:bodyPr/>
          <a:lstStyle>
            <a:lvl1pPr>
              <a:defRPr lang="en-us" sz="3200" cap="none"/>
            </a:lvl1pPr>
            <a:lvl2pPr>
              <a:defRPr lang="en-us" sz="2800" cap="none"/>
            </a:lvl2pPr>
            <a:lvl3pPr>
              <a:defRPr lang="en-us" sz="2400" cap="none"/>
            </a:lvl3pPr>
            <a:lvl4pPr>
              <a:defRPr lang="en-us" sz="2000" cap="none"/>
            </a:lvl4pPr>
            <a:lvl5pPr>
              <a:defRPr lang="en-us" sz="2000" cap="none"/>
            </a:lvl5pPr>
            <a:lvl6pPr>
              <a:defRPr lang="en-us" sz="2000" cap="none"/>
            </a:lvl6pPr>
            <a:lvl7pPr>
              <a:defRPr lang="en-us" sz="2000" cap="none"/>
            </a:lvl7pPr>
            <a:lvl8pPr>
              <a:defRPr lang="en-us" sz="2000" cap="none"/>
            </a:lvl8pPr>
            <a:lvl9pPr>
              <a:defRPr lang="en-us" sz="2000" cap="none"/>
            </a:lvl9p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Text Placeholder 3"/>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KgMAABbHQAAGyQAABAAAAAmAAAACAAAAAGAAAAAAAAA"/>
              </a:ext>
            </a:extLst>
          </p:cNvSpPr>
          <p:nvPr>
            <p:ph idx="2"/>
          </p:nvPr>
        </p:nvSpPr>
        <p:spPr>
          <a:xfrm>
            <a:off x="840105" y="2057400"/>
            <a:ext cx="3931920" cy="3811905"/>
          </a:xfrm>
        </p:spPr>
        <p:txBody>
          <a:bodyPr/>
          <a:lstStyle>
            <a:lvl1pPr marL="0" indent="0">
              <a:buNone/>
              <a:defRPr lang="en-us" sz="1600" cap="none"/>
            </a:lvl1pPr>
            <a:lvl2pPr marL="457200" indent="0">
              <a:buNone/>
              <a:defRPr lang="en-us" sz="1400" cap="none"/>
            </a:lvl2pPr>
            <a:lvl3pPr marL="914400" indent="0">
              <a:buNone/>
              <a:defRPr lang="en-us" sz="1200" cap="none"/>
            </a:lvl3pPr>
            <a:lvl4pPr marL="1371600" indent="0">
              <a:buNone/>
              <a:defRPr lang="en-us" sz="1000" cap="none"/>
            </a:lvl4pPr>
            <a:lvl5pPr marL="1828800" indent="0">
              <a:buNone/>
              <a:defRPr lang="en-us" sz="1000" cap="none"/>
            </a:lvl5pPr>
            <a:lvl6pPr marL="2286000" indent="0">
              <a:buNone/>
              <a:defRPr lang="en-us" sz="1000" cap="none"/>
            </a:lvl6pPr>
            <a:lvl7pPr marL="2743200" indent="0">
              <a:buNone/>
              <a:defRPr lang="en-us" sz="1000" cap="none"/>
            </a:lvl7pPr>
            <a:lvl8pPr marL="3200400" indent="0">
              <a:buNone/>
              <a:defRPr lang="en-us" sz="1000" cap="none"/>
            </a:lvl8pPr>
            <a:lvl9pPr marL="3657600" indent="0">
              <a:buNone/>
              <a:defRPr lang="en-us" sz="1000" cap="none"/>
            </a:lvl9pPr>
          </a:lstStyle>
          <a:p>
            <a:pPr>
              <a:defRPr lang="en-us"/>
            </a:pPr>
            <a:r>
              <a:t>Click to edit Master text styles</a:t>
            </a:r>
          </a:p>
        </p:txBody>
      </p:sp>
      <p:sp>
        <p:nvSpPr>
          <p:cNvPr id="5" name="Date Placeholder 4"/>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260D2-9C98-A796-D64A-6AC32E04203F}" type="datetime1">
              <a:t>1/16/2022</a:t>
            </a:fld>
          </a:p>
        </p:txBody>
      </p:sp>
      <p:sp>
        <p:nvSpPr>
          <p:cNvPr id="6" name="Footer Placeholder 5"/>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7" name="Slide Number Placeholder 6"/>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27E06-4898-A788-D64A-BEDD300420EB}" type="slidenum">
              <a:t>‹#›</a:t>
            </a:fld>
          </a:p>
        </p:txBody>
      </p:sp>
    </p:spTree>
  </p:cSld>
  <p:clrMapOvr>
    <a:masterClrMapping/>
  </p:clrMapOvr>
  <p:hf hdr="0" ftr="0"/>
</p:sldLayout>
</file>

<file path=ppt/slideLayouts/slideLayout9.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picTx" preserve="1">
  <p:cSld name="Picture with Caption">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NACAABbHQAAqAwAABAAAAAmAAAACAAAAIGAAAAAAAAA"/>
              </a:ext>
            </a:extLst>
          </p:cNvSpPr>
          <p:nvPr>
            <p:ph type="title"/>
          </p:nvPr>
        </p:nvSpPr>
        <p:spPr>
          <a:xfrm>
            <a:off x="840105" y="457200"/>
            <a:ext cx="3931920" cy="1600200"/>
          </a:xfrm>
        </p:spPr>
        <p:txBody>
          <a:bodyPr vert="horz" wrap="square" lIns="91440" tIns="45720" rIns="91440" bIns="45720" numCol="1" spcCol="215900" anchor="b">
            <a:prstTxWarp prst="textNoShape">
              <a:avLst/>
            </a:prstTxWarp>
          </a:bodyPr>
          <a:lstStyle>
            <a:lvl1pPr>
              <a:defRPr lang="en-us" sz="3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r>
              <a:t>Click to edit Master title style</a:t>
            </a:r>
          </a:p>
        </p:txBody>
      </p:sp>
      <p:sp>
        <p:nvSpPr>
          <p:cNvPr id="3" name="Picture Placeholder 2"/>
          <p:cNvSpPr>
            <a:spLocks noGrp="1" noChangeArrowheads="1"/>
            <a:extLst>
              <a:ext uri="smNativeData">
                <pr:smNativeData xmlns:pr="smNativeData" xmlns="smNativeData" val="SMDATA_15_8DWzYhMAAAAlAAAAZAAAAC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4x8AABMGAADbRQAADiQAABAAAAAmAAAACAAAAAGAAAAAAAAA"/>
              </a:ext>
            </a:extLst>
          </p:cNvSpPr>
          <p:nvPr>
            <p:ph type="pic" idx="1"/>
          </p:nvPr>
        </p:nvSpPr>
        <p:spPr>
          <a:xfrm>
            <a:off x="5183505" y="987425"/>
            <a:ext cx="6172200" cy="4873625"/>
          </a:xfrm>
        </p:spPr>
        <p:txBody>
          <a:bodyPr/>
          <a:lstStyle>
            <a:lvl1pPr marL="0" indent="0">
              <a:buNone/>
              <a:defRPr lang="en-us" sz="3200" cap="none"/>
            </a:lvl1pPr>
            <a:lvl2pPr marL="457200" indent="0">
              <a:buNone/>
              <a:defRPr lang="en-us" sz="2800" cap="none"/>
            </a:lvl2pPr>
            <a:lvl3pPr marL="914400" indent="0">
              <a:buNone/>
              <a:defRPr lang="en-us" sz="2400" cap="none"/>
            </a:lvl3pPr>
            <a:lvl4pPr marL="1371600" indent="0">
              <a:buNone/>
              <a:defRPr lang="en-us" sz="2000" cap="none"/>
            </a:lvl4pPr>
            <a:lvl5pPr marL="1828800" indent="0">
              <a:buNone/>
              <a:defRPr lang="en-us" sz="2000" cap="none"/>
            </a:lvl5pPr>
            <a:lvl6pPr marL="2286000" indent="0">
              <a:buNone/>
              <a:defRPr lang="en-us" sz="2000" cap="none"/>
            </a:lvl6pPr>
            <a:lvl7pPr marL="2743200" indent="0">
              <a:buNone/>
              <a:defRPr lang="en-us" sz="2000" cap="none"/>
            </a:lvl7pPr>
            <a:lvl8pPr marL="3200400" indent="0">
              <a:buNone/>
              <a:defRPr lang="en-us" sz="2000" cap="none"/>
            </a:lvl8pPr>
            <a:lvl9pPr marL="3657600" indent="0">
              <a:buNone/>
              <a:defRPr lang="en-us" sz="2000" cap="none"/>
            </a:lvl9pPr>
          </a:lstStyle>
          <a:p>
            <a:pPr>
              <a:defRPr lang="en-us"/>
            </a:pPr>
            <a:r>
              <a:t>Click icon to add picture</a:t>
            </a:r>
          </a:p>
        </p:txBody>
      </p:sp>
      <p:sp>
        <p:nvSpPr>
          <p:cNvPr id="4" name="Text Placeholder 3"/>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KgMAABbHQAAGyQAABAAAAAmAAAACAAAAAGAAAAAAAAA"/>
              </a:ext>
            </a:extLst>
          </p:cNvSpPr>
          <p:nvPr>
            <p:ph idx="2"/>
          </p:nvPr>
        </p:nvSpPr>
        <p:spPr>
          <a:xfrm>
            <a:off x="840105" y="2057400"/>
            <a:ext cx="3931920" cy="3811905"/>
          </a:xfrm>
        </p:spPr>
        <p:txBody>
          <a:bodyPr/>
          <a:lstStyle>
            <a:lvl1pPr marL="0" indent="0">
              <a:buNone/>
              <a:defRPr lang="en-us" sz="1600" cap="none"/>
            </a:lvl1pPr>
            <a:lvl2pPr marL="457200" indent="0">
              <a:buNone/>
              <a:defRPr lang="en-us" sz="1400" cap="none"/>
            </a:lvl2pPr>
            <a:lvl3pPr marL="914400" indent="0">
              <a:buNone/>
              <a:defRPr lang="en-us" sz="1200" cap="none"/>
            </a:lvl3pPr>
            <a:lvl4pPr marL="1371600" indent="0">
              <a:buNone/>
              <a:defRPr lang="en-us" sz="1000" cap="none"/>
            </a:lvl4pPr>
            <a:lvl5pPr marL="1828800" indent="0">
              <a:buNone/>
              <a:defRPr lang="en-us" sz="1000" cap="none"/>
            </a:lvl5pPr>
            <a:lvl6pPr marL="2286000" indent="0">
              <a:buNone/>
              <a:defRPr lang="en-us" sz="1000" cap="none"/>
            </a:lvl6pPr>
            <a:lvl7pPr marL="2743200" indent="0">
              <a:buNone/>
              <a:defRPr lang="en-us" sz="1000" cap="none"/>
            </a:lvl7pPr>
            <a:lvl8pPr marL="3200400" indent="0">
              <a:buNone/>
              <a:defRPr lang="en-us" sz="1000" cap="none"/>
            </a:lvl8pPr>
            <a:lvl9pPr marL="3657600" indent="0">
              <a:buNone/>
              <a:defRPr lang="en-us" sz="1000" cap="none"/>
            </a:lvl9pPr>
          </a:lstStyle>
          <a:p>
            <a:pPr>
              <a:defRPr lang="en-us"/>
            </a:pPr>
            <a:r>
              <a:t>Click to edit Master text styles</a:t>
            </a:r>
          </a:p>
        </p:txBody>
      </p:sp>
      <p:sp>
        <p:nvSpPr>
          <p:cNvPr id="5" name="Date Placeholder 4"/>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26532-7C98-A793-D64A-8AC62B0420DF}" type="datetime1">
              <a:t>1/16/2022</a:t>
            </a:fld>
          </a:p>
        </p:txBody>
      </p:sp>
      <p:sp>
        <p:nvSpPr>
          <p:cNvPr id="6" name="Footer Placeholder 5"/>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7" name="Slide Number Placeholder 6"/>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25EE4-AA98-A7A8-D64A-5CFD10042009}" type="slidenum">
              <a:t>‹#›</a:t>
            </a:fld>
          </a:p>
        </p:txBody>
      </p:sp>
    </p:spTree>
  </p:cSld>
  <p:clrMapOvr>
    <a:masterClrMapping/>
  </p:clrMapOvr>
  <p:hf hdr="0" ftr="0"/>
</p:sldLayout>
</file>

<file path=ppt/slideMasters/_rels/slideMaster1.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KAUAAD8CAADYRQAAZwoAABAAAAAmAAAACAAAAL8vAAAAAAAA"/>
              </a:ext>
            </a:extLst>
          </p:cNvSpPr>
          <p:nvPr>
            <p:ph type="title"/>
          </p:nvPr>
        </p:nvSpPr>
        <p:spPr>
          <a:xfrm>
            <a:off x="838200" y="365125"/>
            <a:ext cx="10515600" cy="1325880"/>
          </a:xfrm>
          <a:prstGeom prst="rect">
            <a:avLst/>
          </a:prstGeom>
        </p:spPr>
        <p:txBody>
          <a:bodyPr vert="horz" wrap="square" lIns="91440" tIns="45720" rIns="91440" bIns="45720" numCol="1" spcCol="215900" anchor="ctr">
            <a:prstTxWarp prst="textNoShape">
              <a:avLst/>
            </a:prstTxWarp>
          </a:bodyPr>
          <a:lstStyle/>
          <a:p>
            <a:pPr>
              <a:defRPr lang="en-us"/>
            </a:pPr>
            <a:r>
              <a:t>Click to edit Master title style</a:t>
            </a:r>
          </a:p>
        </p:txBody>
      </p:sp>
      <p:sp>
        <p:nvSpPr>
          <p:cNvPr id="3" name="Tex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KAUAADsLAADYRQAAACYAABAAAAAmAAAACAAAAD8vAAAAAAAA"/>
              </a:ext>
            </a:extLst>
          </p:cNvSpPr>
          <p:nvPr>
            <p:ph type="body" idx="1"/>
          </p:nvPr>
        </p:nvSpPr>
        <p:spPr>
          <a:xfrm>
            <a:off x="838200" y="1825625"/>
            <a:ext cx="10515600" cy="4351655"/>
          </a:xfrm>
          <a:prstGeom prst="rect">
            <a:avLst/>
          </a:prstGeom>
        </p:spPr>
        <p:txBody>
          <a:bodyPr vert="horz"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HV0aG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KAUAABonAAAIFgAAWSkAABAAAAAmAAAACAAAAL+PAAAAAAAA"/>
              </a:ext>
            </a:extLst>
          </p:cNvSpPr>
          <p:nvPr>
            <p:ph type="dt" sz="half" idx="2"/>
          </p:nvPr>
        </p:nvSpPr>
        <p:spPr>
          <a:xfrm>
            <a:off x="838200" y="6356350"/>
            <a:ext cx="2743200" cy="365125"/>
          </a:xfrm>
          <a:prstGeom prst="rect">
            <a:avLst/>
          </a:prstGeom>
        </p:spPr>
        <p:txBody>
          <a:bodyPr vert="horz" wrap="square" lIns="91440" tIns="45720" rIns="91440" bIns="45720" numCol="1" spcCol="215900" anchor="ctr">
            <a:prstTxWarp prst="textNoShape">
              <a:avLst/>
            </a:prstTxWarp>
          </a:bodyPr>
          <a:lstStyle>
            <a:lvl1pPr algn="l">
              <a:defRPr lang="en-us" sz="1200" cap="none">
                <a:solidFill>
                  <a:srgbClr val="8C8C8C"/>
                </a:solidFill>
              </a:defRPr>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fld id="{75F2631B-5598-A795-D64A-A3C02D0420F6}" type="datetime1">
              <a:t/>
            </a:fld>
          </a:p>
        </p:txBody>
      </p:sp>
      <p:sp>
        <p:nvSpPr>
          <p:cNvPr id="5" name="Footer Placeholder 4"/>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HV0aG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2BgAABonAAAoMgAAWSkAABAAAAAmAAAACAAAAL+PAAAAAAAA"/>
              </a:ext>
            </a:extLst>
          </p:cNvSpPr>
          <p:nvPr>
            <p:ph type="ftr" sz="quarter" idx="3"/>
          </p:nvPr>
        </p:nvSpPr>
        <p:spPr>
          <a:xfrm>
            <a:off x="4038600" y="6356350"/>
            <a:ext cx="4114800" cy="365125"/>
          </a:xfrm>
          <a:prstGeom prst="rect">
            <a:avLst/>
          </a:prstGeom>
        </p:spPr>
        <p:txBody>
          <a:bodyPr vert="horz" wrap="square" lIns="91440" tIns="45720" rIns="91440" bIns="45720" numCol="1" spcCol="215900" anchor="ctr">
            <a:prstTxWarp prst="textNoShape">
              <a:avLst/>
            </a:prstTxWarp>
          </a:bodyPr>
          <a:lstStyle>
            <a:lvl1pPr algn="ctr">
              <a:defRPr lang="en-us" sz="1200" cap="none">
                <a:solidFill>
                  <a:srgbClr val="8C8C8C"/>
                </a:solidFill>
              </a:defRPr>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p>
        </p:txBody>
      </p:sp>
      <p:sp>
        <p:nvSpPr>
          <p:cNvPr id="6" name="Slide Number Placeholder 5"/>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DQAABonAADYRQAAWSkAABAAAAAmAAAACAAAAL+PAAAAAAAA"/>
              </a:ext>
            </a:extLst>
          </p:cNvSpPr>
          <p:nvPr>
            <p:ph type="sldNum" sz="quarter" idx="4"/>
          </p:nvPr>
        </p:nvSpPr>
        <p:spPr>
          <a:xfrm>
            <a:off x="8610600" y="6356350"/>
            <a:ext cx="2743200" cy="365125"/>
          </a:xfrm>
          <a:prstGeom prst="rect">
            <a:avLst/>
          </a:prstGeom>
        </p:spPr>
        <p:txBody>
          <a:bodyPr vert="horz" wrap="square" lIns="91440" tIns="45720" rIns="91440" bIns="45720" numCol="1" spcCol="215900" anchor="ctr">
            <a:prstTxWarp prst="textNoShape">
              <a:avLst/>
            </a:prstTxWarp>
          </a:bodyPr>
          <a:lstStyle>
            <a:lvl1pPr algn="r">
              <a:defRPr lang="en-us" sz="1200" cap="none">
                <a:solidFill>
                  <a:srgbClr val="8C8C8C"/>
                </a:solidFill>
              </a:defRPr>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fld id="{75F2076E-2098-A7F1-D64A-D6A449042083}" type="slidenum">
              <a:t>13</a:t>
            </a:fl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marL="0" marR="0" indent="0" algn="l" defTabSz="914400">
        <a:lnSpc>
          <a:spcPct val="90000"/>
        </a:lnSpc>
        <a:spcBef>
          <a:spcPts val="0"/>
        </a:spcBef>
        <a:spcAft>
          <a:spcPts val="0"/>
        </a:spcAft>
        <a:buNone/>
        <a:tabLst/>
        <a:defRPr lang="en-us" sz="4400" b="0" i="0" u="none" strike="noStrike" kern="1" cap="none" spc="0" baseline="0">
          <a:solidFill>
            <a:schemeClr val="tx1"/>
          </a:solidFill>
          <a:effectLst/>
          <a:latin typeface="Calibri Light" pitchFamily="2" charset="0"/>
          <a:ea typeface="Calibri Light" pitchFamily="2" charset="0"/>
          <a:cs typeface="Calibri Light" pitchFamily="2" charset="0"/>
        </a:defRPr>
      </a:lvl1pPr>
      <a:lvl2pPr marL="4572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6pPr>
      <a:lvl7pPr marL="27432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7pPr>
      <a:lvl8pPr marL="32004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8pPr>
      <a:lvl9pPr marL="36576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9pPr>
    </p:titleStyle>
    <p:bodyStyle>
      <a:lvl1pPr marL="228600" marR="0" indent="-228600" algn="l" defTabSz="914400">
        <a:lnSpc>
          <a:spcPct val="90000"/>
        </a:lnSpc>
        <a:spcBef>
          <a:spcPts val="1000"/>
        </a:spcBef>
        <a:spcAft>
          <a:spcPts val="0"/>
        </a:spcAft>
        <a:buClrTx/>
        <a:buSzTx/>
        <a:buFont typeface="Arial" pitchFamily="2" charset="0"/>
        <a:buChar char="•"/>
        <a:tabLst/>
        <a:defRPr lang="en-us" sz="2800" b="0" i="0" u="none" strike="noStrike" kern="1" cap="none" spc="0" baseline="0">
          <a:solidFill>
            <a:schemeClr val="tx1"/>
          </a:solidFill>
          <a:effectLst/>
          <a:latin typeface="Calibri" pitchFamily="2" charset="0"/>
          <a:ea typeface="Calibri" pitchFamily="2" charset="0"/>
          <a:cs typeface="Calibri" pitchFamily="2" charset="0"/>
        </a:defRPr>
      </a:lvl1pPr>
      <a:lvl2pPr marL="685800" marR="0" indent="-228600" algn="l" defTabSz="914400">
        <a:lnSpc>
          <a:spcPct val="90000"/>
        </a:lnSpc>
        <a:spcBef>
          <a:spcPts val="500"/>
        </a:spcBef>
        <a:spcAft>
          <a:spcPts val="0"/>
        </a:spcAft>
        <a:buClrTx/>
        <a:buSzTx/>
        <a:buFont typeface="Arial" pitchFamily="2" charset="0"/>
        <a:buChar char="•"/>
        <a:tabLst/>
        <a:defRPr lang="en-us" sz="2400" b="0" i="0" u="none" strike="noStrike" kern="1" cap="none" spc="0" baseline="0">
          <a:solidFill>
            <a:schemeClr val="tx1"/>
          </a:solidFill>
          <a:effectLst/>
          <a:latin typeface="Calibri" pitchFamily="2" charset="0"/>
          <a:ea typeface="Calibri" pitchFamily="2" charset="0"/>
          <a:cs typeface="Calibri" pitchFamily="2" charset="0"/>
        </a:defRPr>
      </a:lvl2pPr>
      <a:lvl3pPr marL="1143000" marR="0" indent="-228600" algn="l" defTabSz="914400">
        <a:lnSpc>
          <a:spcPct val="90000"/>
        </a:lnSpc>
        <a:spcBef>
          <a:spcPts val="500"/>
        </a:spcBef>
        <a:spcAft>
          <a:spcPts val="0"/>
        </a:spcAft>
        <a:buClrTx/>
        <a:buSzTx/>
        <a:buFont typeface="Arial" pitchFamily="2" charset="0"/>
        <a:buChar char="•"/>
        <a:tabLst/>
        <a:defRPr lang="en-us" sz="2000" b="0" i="0" u="none" strike="noStrike" kern="1" cap="none" spc="0" baseline="0">
          <a:solidFill>
            <a:schemeClr val="tx1"/>
          </a:solidFill>
          <a:effectLst/>
          <a:latin typeface="Calibri" pitchFamily="2" charset="0"/>
          <a:ea typeface="Calibri" pitchFamily="2" charset="0"/>
          <a:cs typeface="Calibri" pitchFamily="2" charset="0"/>
        </a:defRPr>
      </a:lvl3pPr>
      <a:lvl4pPr marL="16002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4pPr>
      <a:lvl5pPr marL="20574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5pPr>
      <a:lvl6pPr marL="25146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6pPr>
      <a:lvl7pPr marL="29718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7pPr>
      <a:lvl8pPr marL="34290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8pPr>
      <a:lvl9pPr marL="38862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9pPr>
    </p:bodyStyle>
    <p:otherStyle>
      <a:lvl1pPr marL="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1pPr>
      <a:lvl2pPr marL="4572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6pPr>
      <a:lvl7pPr marL="27432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7pPr>
      <a:lvl8pPr marL="32004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8pPr>
      <a:lvl9pPr marL="36576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9pPr>
    </p:otherStyle>
  </p:txStyles>
</p:sldMaster>
</file>

<file path=ppt/slides/_rels/slide1.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8.png"/><Relationship Id="rId4" Type="http://schemas.openxmlformats.org/officeDocument/2006/relationships/image" Target="../media/image9.png"/></Relationships>
</file>

<file path=ppt/slides/_rels/slide11.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10.png"/><Relationship Id="rId4" Type="http://schemas.openxmlformats.org/officeDocument/2006/relationships/image" Target="../media/image11.png"/></Relationships>
</file>

<file path=ppt/slides/_rels/slide12.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png"/><Relationship Id="rId4" Type="http://schemas.openxmlformats.org/officeDocument/2006/relationships/image" Target="../media/image12.png"/></Relationships>
</file>

<file path=ppt/slides/_rels/slide13.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4.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2.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retipster.com/class-a-b-c-d-properties-explained/" TargetMode="External"/><Relationship Id="rId4" Type="http://schemas.openxmlformats.org/officeDocument/2006/relationships/image" Target="../media/image1.png"/></Relationships>
</file>

<file path=ppt/slides/_rels/slide3.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 Id="rId4" Type="http://schemas.openxmlformats.org/officeDocument/2006/relationships/image" Target="../media/image2.png"/></Relationships>
</file>

<file path=ppt/slides/_rels/slide5.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 Id="rId4" Type="http://schemas.openxmlformats.org/officeDocument/2006/relationships/image" Target="../media/image3.png"/></Relationships>
</file>

<file path=ppt/slides/_rels/slide6.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png"/><Relationship Id="rId4" Type="http://schemas.openxmlformats.org/officeDocument/2006/relationships/image" Target="../media/image4.png"/></Relationships>
</file>

<file path=ppt/slides/_rels/slide7.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png"/><Relationship Id="rId4" Type="http://schemas.openxmlformats.org/officeDocument/2006/relationships/image" Target="../media/image5.png"/></Relationships>
</file>

<file path=ppt/slides/_rels/slide8.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png"/><Relationship Id="rId4" Type="http://schemas.openxmlformats.org/officeDocument/2006/relationships/image" Target="../media/image6.png"/></Relationships>
</file>

<file path=ppt/slides/_rels/slide9.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7.png"/></Relationships>
</file>

<file path=ppt/slides/slide1.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EwUAAE0EAADDRQAAzgYAABAAAAAmAAAACAAAAAEgAAAAAAAA"/>
              </a:ext>
            </a:extLst>
          </p:cNvSpPr>
          <p:nvPr>
            <p:ph type="title"/>
          </p:nvPr>
        </p:nvSpPr>
        <p:spPr>
          <a:xfrm>
            <a:off x="824865" y="699135"/>
            <a:ext cx="10515600" cy="407035"/>
          </a:xfrm>
        </p:spPr>
        <p:txBody>
          <a:bodyPr vert="horz" wrap="square" lIns="91440" tIns="45720" rIns="91440" bIns="45720" numCol="1" spcCol="215900" anchor="ctr">
            <a:prstTxWarp prst="textNoShape">
              <a:avLst/>
            </a:prstTxWarp>
          </a:bodyPr>
          <a:lstStyle/>
          <a:p>
            <a:pPr algn="ctr">
              <a:defRPr lang="en-us"/>
            </a:pPr>
            <a:r>
              <a:rPr lang="en-us" sz="3600" cap="none">
                <a:solidFill>
                  <a:srgbClr val="002868"/>
                </a:solidFill>
                <a:latin typeface="Times New Roman" pitchFamily="1" charset="0"/>
                <a:ea typeface="Calibri Light" pitchFamily="2" charset="0"/>
                <a:cs typeface="Times New Roman" pitchFamily="1" charset="0"/>
              </a:rPr>
              <a:t>DISCLAIMER</a:t>
            </a:r>
            <a:endParaRPr lang="en-us" sz="3600" cap="none">
              <a:solidFill>
                <a:srgbClr val="002868"/>
              </a:solidFill>
              <a:latin typeface="Times New Roman" pitchFamily="1" charset="0"/>
              <a:ea typeface="Calibri Light" pitchFamily="2" charset="0"/>
              <a:cs typeface="Times New Roman" pitchFamily="1" charset="0"/>
            </a:endParaRPr>
          </a:p>
        </p:txBody>
      </p:sp>
      <p:sp>
        <p:nvSpPr>
          <p:cNvPr id="3" name="Conten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1QIAALwJAABWSQAAQyYAABAAAAAmAAAACAAAAAEgAAAAAAAA"/>
              </a:ext>
            </a:extLst>
          </p:cNvSpPr>
          <p:nvPr>
            <p:ph type="body" idx="1"/>
          </p:nvPr>
        </p:nvSpPr>
        <p:spPr>
          <a:xfrm>
            <a:off x="460375" y="1582420"/>
            <a:ext cx="11461115" cy="4637405"/>
          </a:xfrm>
        </p:spPr>
        <p:txBody>
          <a:bodyPr vert="horz" wrap="square" lIns="91440" tIns="45720" rIns="91440" bIns="45720" numCol="1" spcCol="215900" anchor="t">
            <a:prstTxWarp prst="textNoShape">
              <a:avLst/>
            </a:prstTxWarp>
          </a:bodyPr>
          <a:lstStyle/>
          <a:p>
            <a:pPr>
              <a:defRPr lang="en-us" sz="2000" cap="none"/>
            </a:pPr>
            <a:r>
              <a:rPr lang="en-us" cap="none">
                <a:latin typeface="Times New Roman" pitchFamily="1" charset="0"/>
                <a:ea typeface="Calibri" pitchFamily="2" charset="0"/>
                <a:cs typeface="Times New Roman" pitchFamily="1" charset="0"/>
              </a:rPr>
              <a:t>We are not an Attorney or CPA, this presentation is based upon our experience </a:t>
            </a:r>
            <a:endParaRPr lang="en-us" cap="none">
              <a:latin typeface="Times New Roman" pitchFamily="1" charset="0"/>
              <a:ea typeface="Calibri" pitchFamily="2" charset="0"/>
              <a:cs typeface="Times New Roman" pitchFamily="1" charset="0"/>
            </a:endParaRPr>
          </a:p>
          <a:p>
            <a:pPr>
              <a:lnSpc>
                <a:spcPct val="120000"/>
              </a:lnSpc>
              <a:defRPr lang="en-us" sz="2000" cap="none"/>
            </a:pPr>
            <a:r>
              <a:rPr lang="en-us" cap="none">
                <a:latin typeface="Times New Roman" pitchFamily="1" charset="0"/>
                <a:ea typeface="Calibri" pitchFamily="2" charset="0"/>
                <a:cs typeface="Times New Roman" pitchFamily="1" charset="0"/>
              </a:rPr>
              <a:t>Some items discussed in this presentation may be different for you based on your specific situation, the state you live, and the current laws and regulation</a:t>
            </a:r>
            <a:endParaRPr lang="en-us" cap="none">
              <a:latin typeface="Times New Roman" pitchFamily="1" charset="0"/>
              <a:ea typeface="Calibri" pitchFamily="2" charset="0"/>
              <a:cs typeface="Times New Roman" pitchFamily="1" charset="0"/>
            </a:endParaRPr>
          </a:p>
          <a:p>
            <a:pPr>
              <a:defRPr lang="en-us" sz="2000" cap="none"/>
            </a:pPr>
            <a:r>
              <a:rPr lang="en-us" cap="none">
                <a:latin typeface="Times New Roman" pitchFamily="1" charset="0"/>
                <a:ea typeface="Calibri" pitchFamily="2" charset="0"/>
                <a:cs typeface="Times New Roman" pitchFamily="1" charset="0"/>
              </a:rPr>
              <a:t>Please consult your own legal counsel and CPA for your individual situation</a:t>
            </a:r>
            <a:endParaRPr lang="en-us" cap="none">
              <a:latin typeface="Times New Roman" pitchFamily="1" charset="0"/>
              <a:ea typeface="Calibri" pitchFamily="2" charset="0"/>
              <a:cs typeface="Times New Roman" pitchFamily="1" charset="0"/>
            </a:endParaRPr>
          </a:p>
          <a:p>
            <a:pPr>
              <a:lnSpc>
                <a:spcPct val="120000"/>
              </a:lnSpc>
              <a:defRPr lang="en-us" sz="2000" cap="none"/>
            </a:pPr>
            <a:r>
              <a:rPr lang="en-us" cap="none">
                <a:latin typeface="Times New Roman" pitchFamily="1" charset="0"/>
                <a:ea typeface="Calibri" pitchFamily="2" charset="0"/>
                <a:cs typeface="Times New Roman" pitchFamily="1" charset="0"/>
              </a:rPr>
              <a:t>It is not guaranteed the same exact legal language used in this presentation to explain concepts will be used in our contracts and agreements when we purchase the real estate property. Contracts and agreements are negotiated among different parties, and some language may need to be amended or modified in order to make a deal. Each deal is unique and different that may require modifications or additions to clauses in our contracts and agreements.</a:t>
            </a:r>
            <a:endParaRPr lang="en-us" cap="none">
              <a:latin typeface="Times New Roman" pitchFamily="1" charset="0"/>
              <a:ea typeface="Calibri" pitchFamily="2" charset="0"/>
              <a:cs typeface="Times New Roman" pitchFamily="1" charset="0"/>
            </a:endParaRPr>
          </a:p>
          <a:p>
            <a:pPr>
              <a:lnSpc>
                <a:spcPct val="120000"/>
              </a:lnSpc>
              <a:defRPr lang="en-us" sz="2000" cap="none">
                <a:latin typeface="Times New Roman" pitchFamily="1" charset="0"/>
                <a:ea typeface="Calibri" pitchFamily="2" charset="0"/>
                <a:cs typeface="Times New Roman" pitchFamily="1" charset="0"/>
              </a:defRPr>
            </a:pPr>
            <a:r>
              <a:t>This presentation is not an offer; offers will be made only by means of Regulation A. The material and examples used in this presentation is for educational purposes and understanding of the concepts</a:t>
            </a:r>
          </a:p>
        </p:txBody>
      </p:sp>
      <p:grpSp>
        <p:nvGrpSpPr>
          <p:cNvPr id="4" name="Group 3"/>
          <p:cNvGrpSpPr>
            <a:extLst>
              <a:ext uri="smNativeData">
                <pr:smNativeData xmlns:pr="smNativeData" xmlns="smNativeData" val="SMDATA_6_8DWzYhMAAAAlAAAAAQAAAA8BAAAAkAAAAEgAAACQAAAASAAAAAAAAAAAAAAAAAAAABcAAAAUAAAAAAAAAAAAAAD/fwAA/38AAAAAAAAJAAAABAAAAAAAAAAfAAAAVAAAAAAAAAAAAAAAAAAAAAAAAAAAAAAAAAAAAAAAAAAAAAAAAAAAAAAAAAAAAAAAAAAAAAAAAAAAAAAAAAAAAAAAAAAAAAAAAAAAAAAAAAAAAAAAAAAAACEAAAAYAAAAFAAAAK4WAABGBwAAUjQAAJwIAAAQAAAAJgAAAAgAAAD/////AAAAAA=="/>
              </a:ext>
            </a:extLst>
          </p:cNvGrpSpPr>
          <p:nvPr/>
        </p:nvGrpSpPr>
        <p:grpSpPr>
          <a:xfrm>
            <a:off x="3686810" y="1182370"/>
            <a:ext cx="4818380" cy="217170"/>
            <a:chOff x="3686810" y="1182370"/>
            <a:chExt cx="4818380" cy="217170"/>
          </a:xfrm>
        </p:grpSpPr>
        <p:sp>
          <p:nvSpPr>
            <p:cNvPr id="10" name="Text Box 2"/>
            <p:cNvSpPr>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yMAAEYHAAAXJgAAnAgAAAAAAAAmAAAACAAAAP//////////"/>
                </a:ext>
              </a:extLst>
            </p:cNvSpPr>
            <p:nvPr/>
          </p:nvSpPr>
          <p:spPr>
            <a:xfrm>
              <a:off x="5848985" y="118237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8DWzYhMAAAAlAAAAAQAAAA8BAAAAkAAAAEgAAACQAAAASAAAAAAAAAAAAAAAAAAAABcAAAAUAAAAAAAAAAAAAAD/fwAA/38AAAAAAAAJAAAABAAAAAAAAAAfAAAAVAAAAAAAAAAAAAAAAAAAAAAAAAAAAAAAAAAAAAAAAAAAAAAAAAAAAAAAAAAAAAAAAAAAAAAAAAAAAAAAAAAAAAAAAAAAAAAAAAAAAAAAAAAAAAAAAAAAACEAAAAYAAAAFAAAAK4WAACPBwAAUjQAAGcIAAAAAAAAJgAAAAgAAAD/////AAAAAA=="/>
                </a:ext>
              </a:extLst>
            </p:cNvGrpSpPr>
            <p:nvPr/>
          </p:nvGrpSpPr>
          <p:grpSpPr>
            <a:xfrm>
              <a:off x="3686810" y="1228725"/>
              <a:ext cx="4818380" cy="137160"/>
              <a:chOff x="3686810" y="1228725"/>
              <a:chExt cx="4818380" cy="137160"/>
            </a:xfrm>
          </p:grpSpPr>
          <p:sp>
            <p:nvSpPr>
              <p:cNvPr id="9" name="Rectangle 6"/>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rhYAAI8HAACGIAAAZwgAAAAAAAAmAAAACAAAAP//////////"/>
                  </a:ext>
                </a:extLst>
              </p:cNvSpPr>
              <p:nvPr/>
            </p:nvSpPr>
            <p:spPr>
              <a:xfrm>
                <a:off x="3686810" y="122872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eioAAI8HAABSNAAAZwgAAAAAAAAmAAAACAAAAP//////////"/>
                  </a:ext>
                </a:extLst>
              </p:cNvSpPr>
              <p:nvPr/>
            </p:nvSpPr>
            <p:spPr>
              <a:xfrm>
                <a:off x="6904990" y="122872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kSAAAI8HAABpKgAAZwgAAAAAAAAmAAAACAAAAP//////////"/>
                  </a:ext>
                </a:extLst>
              </p:cNvSpPr>
              <p:nvPr/>
            </p:nvSpPr>
            <p:spPr>
              <a:xfrm>
                <a:off x="5293995" y="122872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8D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cCUAAJQHAAArJgAAUAgAAAAAAAAmAAAACAAAAP//////////"/>
                  </a:ext>
                </a:extLst>
              </p:cNvSpPr>
              <p:nvPr/>
            </p:nvSpPr>
            <p:spPr>
              <a:xfrm>
                <a:off x="6085840" y="123190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8D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3"/>
          <a:stretch>
            <a:fillRect/>
          </a:stretch>
        </p:blipFill>
        <p:spPr>
          <a:xfrm>
            <a:off x="10820400" y="86995"/>
            <a:ext cx="1371600" cy="1371600"/>
          </a:xfrm>
          <a:prstGeom prst="rect">
            <a:avLst/>
          </a:prstGeom>
          <a:noFill/>
          <a:ln>
            <a:noFill/>
          </a:ln>
          <a:effectLst/>
        </p:spPr>
      </p:pic>
      <p:sp>
        <p:nvSpPr>
          <p:cNvPr id="16" name="SlideNumberArea1"/>
          <p:cNvSpPr>
            <a:spLocks noGrp="1" noChangeArrowheads="1"/>
            <a:extLst>
              <a:ext uri="smNativeData">
                <pr:smNativeData xmlns:pr="smNativeData" xmlns="smNativeData" val="SMDATA_15_8D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26C1E-5098-A79A-D64A-A6CF220420F3}" type="slidenum">
              <a:t>1</a:t>
            </a:fld>
          </a:p>
        </p:txBody>
      </p:sp>
    </p:spTree>
  </p:cSld>
  <p:clrMapOvr>
    <a:masterClrMapping/>
  </p:clrMapOvr>
  <p:timing>
    <p:tnLst>
      <p:par>
        <p:cTn id="1" dur="indefinite" restart="never" nodeType="tmRoot"/>
      </p:par>
    </p:tnLst>
  </p:timing>
</p:sld>
</file>

<file path=ppt/slides/slide10.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zgQAAI0CAAB+RQAADgUAABAAAAAmAAAACAAAAAEgAAAAAAAA"/>
              </a:ext>
            </a:extLst>
          </p:cNvSpPr>
          <p:nvPr>
            <p:ph type="title"/>
          </p:nvPr>
        </p:nvSpPr>
        <p:spPr>
          <a:xfrm>
            <a:off x="781050" y="414655"/>
            <a:ext cx="10515600" cy="407035"/>
          </a:xfrm>
        </p:spPr>
        <p:txBody>
          <a:bodyPr vert="horz" wrap="square" lIns="91440" tIns="45720" rIns="91440" bIns="45720" numCol="1" spcCol="215900" anchor="ctr">
            <a:prstTxWarp prst="textNoShape">
              <a:avLst/>
            </a:prstTxWarp>
          </a:bodyPr>
          <a:lstStyle/>
          <a:p>
            <a:pPr algn="ctr">
              <a:defRPr lang="en-us" sz="3000" cap="none">
                <a:solidFill>
                  <a:srgbClr val="002868"/>
                </a:solidFill>
                <a:latin typeface="Times New Roman" pitchFamily="1" charset="0"/>
                <a:ea typeface="Calibri Light" pitchFamily="2" charset="0"/>
                <a:cs typeface="Times New Roman" pitchFamily="1" charset="0"/>
              </a:defRPr>
            </a:pPr>
            <a:r>
              <a:t>EXAMPLE 1 (REFINANCE)</a:t>
            </a:r>
          </a:p>
        </p:txBody>
      </p:sp>
      <p:grpSp>
        <p:nvGrpSpPr>
          <p:cNvPr id="3" name="Group 3"/>
          <p:cNvGrpSpPr>
            <a:extLst>
              <a:ext uri="smNativeData">
                <pr:smNativeData xmlns:pr="smNativeData" xmlns="smNativeData" val="SMDATA_6_8DWzYhMAAAAlAAAAAQAAAA8BAAAAkAAAAEgAAACQAAAASAAAAAAAAAAAAAAAAAAAABcAAAAUAAAAAAAAAAAAAAD/fwAA/38AAAAAAAAJAAAABAAAAAABAAEfAAAAVAAAAAAAAAAAAAAAAAAAAAAAAAAAAAAAAAAAAAAAAAAAAAAAAAAAAAAAAAAAAAAAAAAAAAAAAAAAAAAAAAAAAAAAAAAAAAAAAAAAAAAAAAAAAAAAAAAAACEAAAAYAAAAFAAAAI4WAADsBAAAMjQAAEIGAAAQAAAAJgAAAAgAAAD/////AAAAAA=="/>
              </a:ext>
            </a:extLst>
          </p:cNvGrpSpPr>
          <p:nvPr/>
        </p:nvGrpSpPr>
        <p:grpSpPr>
          <a:xfrm>
            <a:off x="3666490" y="800100"/>
            <a:ext cx="4818380" cy="217170"/>
            <a:chOff x="3666490" y="800100"/>
            <a:chExt cx="4818380" cy="217170"/>
          </a:xfrm>
        </p:grpSpPr>
        <p:sp>
          <p:nvSpPr>
            <p:cNvPr id="9" name="Text Box 2"/>
            <p:cNvSpPr>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2yMAAOwEAAD3JQAAQgYAAAAAAAAmAAAACAAAAP//////////"/>
                </a:ext>
              </a:extLst>
            </p:cNvSpPr>
            <p:nvPr/>
          </p:nvSpPr>
          <p:spPr>
            <a:xfrm>
              <a:off x="5828665" y="80010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4" name="Group 5"/>
            <p:cNvGrpSpPr>
              <a:extLst>
                <a:ext uri="smNativeData">
                  <pr:smNativeData xmlns:pr="smNativeData" xmlns="smNativeData" val="SMDATA_6_8DWzYhMAAAAlAAAAAQAAAA8BAAAAkAAAAEgAAACQAAAASAAAAAAAAAAAAAAAAAAAABcAAAAUAAAAAAAAAAAAAAD/fwAA/38AAAAAAAAJAAAABAAAAFUe8xkfAAAAVAAAAAAAAAAAAAAAAAAAAAAAAAAAAAAAAAAAAAAAAAAAAAAAAAAAAAAAAAAAAAAAAAAAAAAAAAAAAAAAAAAAAAAAAAAAAAAAAAAAAAAAAAAAAAAAAAAAACEAAAAYAAAAFAAAAI4WAAA1BQAAMjQAAA0GAAAAAAAAJgAAAAgAAAD/////AAAAAA=="/>
                </a:ext>
              </a:extLst>
            </p:cNvGrpSpPr>
            <p:nvPr/>
          </p:nvGrpSpPr>
          <p:grpSpPr>
            <a:xfrm>
              <a:off x="3666490" y="846455"/>
              <a:ext cx="4818380" cy="137160"/>
              <a:chOff x="3666490" y="846455"/>
              <a:chExt cx="4818380" cy="137160"/>
            </a:xfrm>
          </p:grpSpPr>
          <p:sp>
            <p:nvSpPr>
              <p:cNvPr id="8" name="Rectangle 6"/>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jhYAADUFAABmIAAADQYAAAAAAAAmAAAACAAAAP//////////"/>
                  </a:ext>
                </a:extLst>
              </p:cNvSpPr>
              <p:nvPr/>
            </p:nvSpPr>
            <p:spPr>
              <a:xfrm>
                <a:off x="3666490" y="84645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7"/>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WioAADUFAAAyNAAADQYAAAAAAAAmAAAACAAAAP//////////"/>
                  </a:ext>
                </a:extLst>
              </p:cNvSpPr>
              <p:nvPr/>
            </p:nvSpPr>
            <p:spPr>
              <a:xfrm>
                <a:off x="6884670" y="84645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Rectangle 8"/>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cSAAADUFAABJKgAADQYAAAAAAAAmAAAACAAAAP//////////"/>
                  </a:ext>
                </a:extLst>
              </p:cNvSpPr>
              <p:nvPr/>
            </p:nvSpPr>
            <p:spPr>
              <a:xfrm>
                <a:off x="5273675" y="84645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5" name="Star: 5 Points 9"/>
              <p:cNvSpPr>
                <a:extLst>
                  <a:ext uri="smNativeData">
                    <pr:smNativeData xmlns:pr="smNativeData" xmlns="smNativeData" val="SMDATA_15_8D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UCUAADoFAAALJgAA9gUAAAAAAAAmAAAACAAAAP//////////"/>
                  </a:ext>
                </a:extLst>
              </p:cNvSpPr>
              <p:nvPr/>
            </p:nvSpPr>
            <p:spPr>
              <a:xfrm>
                <a:off x="6065520" y="84963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0" name="Diagonal Stripe 12"/>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1" name="Diagonal Stripe 14"/>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Right Triangle 15"/>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3" name="Right Triangle 16"/>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4" name="Picture1"/>
          <p:cNvPicPr>
            <a:extLst>
              <a:ext uri="smNativeData">
                <pr:smNativeData xmlns:pr="smNativeData" xmlns="smNativeData" val="SMDATA_17_8D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2"/>
          <a:stretch>
            <a:fillRect/>
          </a:stretch>
        </p:blipFill>
        <p:spPr>
          <a:xfrm>
            <a:off x="10820400" y="86995"/>
            <a:ext cx="1371600" cy="1371600"/>
          </a:xfrm>
          <a:prstGeom prst="rect">
            <a:avLst/>
          </a:prstGeom>
          <a:noFill/>
          <a:ln>
            <a:noFill/>
          </a:ln>
          <a:effectLst/>
        </p:spPr>
      </p:pic>
      <p:sp>
        <p:nvSpPr>
          <p:cNvPr id="15" name="SlideText1"/>
          <p:cNvSpPr>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rgEAAKoRAAB0KQAAiygAABAAAAAmAAAACAAAAP//////////"/>
              </a:ext>
            </a:extLst>
          </p:cNvSpPr>
          <p:nvPr/>
        </p:nvSpPr>
        <p:spPr>
          <a:xfrm>
            <a:off x="273050" y="2871470"/>
            <a:ext cx="6465570" cy="3719195"/>
          </a:xfrm>
          <a:prstGeom prst="rect">
            <a:avLst/>
          </a:prstGeom>
          <a:noFill/>
          <a:ln>
            <a:noFill/>
          </a:ln>
          <a:effectLst/>
        </p:spPr>
        <p:txBody>
          <a:bodyPr vert="horz" wrap="square" lIns="91440" tIns="45720" rIns="91440" bIns="45720" numCol="1" spcCol="215900" anchor="t"/>
          <a:lstStyle/>
          <a:p>
            <a:pPr marL="228600" indent="-228600" defTabSz="914400">
              <a:lnSpc>
                <a:spcPct val="90000"/>
              </a:lnSpc>
              <a:spcBef>
                <a:spcPts val="1000"/>
              </a:spcBef>
              <a:buFont typeface="Arial" pitchFamily="2" charset="0"/>
              <a:buChar char="•"/>
              <a:tabLst/>
              <a:defRPr lang="en-us" sz="1900" cap="none">
                <a:latin typeface="Times New Roman" pitchFamily="1" charset="0"/>
                <a:ea typeface="Calibri" pitchFamily="2" charset="0"/>
                <a:cs typeface="Times New Roman" pitchFamily="1" charset="0"/>
              </a:defRPr>
            </a:pPr>
            <a:r>
              <a:t>At end of Year 5,  we can refinance using the Year 5 </a:t>
            </a:r>
            <a:r>
              <a:t>NOI and Year 1 Cap Rate to calculate the Year 5 Property Value</a:t>
            </a:r>
          </a:p>
          <a:p>
            <a:pPr marL="228600" indent="-228600" defTabSz="914400">
              <a:lnSpc>
                <a:spcPct val="90000"/>
              </a:lnSpc>
              <a:spcBef>
                <a:spcPts val="1000"/>
              </a:spcBef>
              <a:buFont typeface="Arial" pitchFamily="2" charset="0"/>
              <a:buChar char="•"/>
              <a:tabLst/>
              <a:defRPr lang="en-us" sz="1900" cap="none">
                <a:latin typeface="Times New Roman" pitchFamily="1" charset="0"/>
                <a:ea typeface="Calibri" pitchFamily="2" charset="0"/>
                <a:cs typeface="Times New Roman" pitchFamily="1" charset="0"/>
              </a:defRPr>
            </a:pPr>
            <a:r>
              <a:t>The lender usually allows for 80% Loan-to-Value (</a:t>
            </a:r>
            <a:r>
              <a:t>LTV), which will become Year 5 New Mortgage</a:t>
            </a:r>
          </a:p>
          <a:p>
            <a:pPr marL="228600" indent="-228600" defTabSz="914400">
              <a:lnSpc>
                <a:spcPct val="90000"/>
              </a:lnSpc>
              <a:spcBef>
                <a:spcPts val="1000"/>
              </a:spcBef>
              <a:buFont typeface="Arial" pitchFamily="2" charset="0"/>
              <a:buChar char="•"/>
              <a:tabLst/>
              <a:defRPr lang="en-us" sz="1900" cap="none">
                <a:latin typeface="Times New Roman" pitchFamily="1" charset="0"/>
                <a:ea typeface="Calibri" pitchFamily="2" charset="0"/>
                <a:cs typeface="Times New Roman" pitchFamily="1" charset="0"/>
              </a:defRPr>
            </a:pPr>
            <a:r>
              <a:t>The Previous Mortgage is paid and the difference between New and Previous Mortgage is the cash-out from refinance</a:t>
            </a:r>
          </a:p>
          <a:p>
            <a:pPr marL="228600" indent="-228600" defTabSz="914400">
              <a:lnSpc>
                <a:spcPct val="90000"/>
              </a:lnSpc>
              <a:spcBef>
                <a:spcPts val="1000"/>
              </a:spcBef>
              <a:buFont typeface="Arial" pitchFamily="2" charset="0"/>
              <a:buChar char="•"/>
              <a:tabLst/>
              <a:defRPr lang="en-us" sz="1900" cap="none">
                <a:latin typeface="Times New Roman" pitchFamily="1" charset="0"/>
                <a:ea typeface="Calibri" pitchFamily="2" charset="0"/>
                <a:cs typeface="Times New Roman" pitchFamily="1" charset="0"/>
              </a:defRPr>
            </a:pPr>
            <a:r>
              <a:t>Although Debt Service may increase due to refinance, the </a:t>
            </a:r>
            <a:r>
              <a:t>NOI has increased as well to afford the New Debt Service </a:t>
            </a:r>
          </a:p>
          <a:p>
            <a:pPr marL="228600" indent="-228600" defTabSz="914400">
              <a:lnSpc>
                <a:spcPct val="90000"/>
              </a:lnSpc>
              <a:spcBef>
                <a:spcPts val="1000"/>
              </a:spcBef>
              <a:buFont typeface="Arial" pitchFamily="2" charset="0"/>
              <a:buChar char="•"/>
              <a:tabLst/>
              <a:defRPr lang="en-us" sz="1900" cap="none">
                <a:latin typeface="Times New Roman" pitchFamily="1" charset="0"/>
                <a:ea typeface="Calibri" pitchFamily="2" charset="0"/>
                <a:cs typeface="Times New Roman" pitchFamily="1" charset="0"/>
              </a:defRPr>
            </a:pPr>
            <a:r>
              <a:t>Refinance Proceeds are tax-free because is additional debt taken by the </a:t>
            </a:r>
            <a:r>
              <a:t>LLC. Refinance Proceeds are additional Cash Distribution on top of yearly cash flow from the property shown in previous slides</a:t>
            </a:r>
          </a:p>
          <a:p>
            <a:pPr marL="228600" indent="-228600" defTabSz="914400">
              <a:lnSpc>
                <a:spcPct val="90000"/>
              </a:lnSpc>
              <a:spcBef>
                <a:spcPts val="1000"/>
              </a:spcBef>
              <a:buFont typeface="Arial" pitchFamily="2" charset="0"/>
              <a:buChar char="•"/>
              <a:tabLst/>
              <a:defRPr lang="en-us" sz="1950" cap="none">
                <a:latin typeface="Times New Roman" pitchFamily="1" charset="0"/>
                <a:ea typeface="Calibri" pitchFamily="2" charset="0"/>
                <a:cs typeface="Times New Roman" pitchFamily="1" charset="0"/>
              </a:defRPr>
            </a:pPr>
          </a:p>
          <a:p>
            <a:pPr marL="228600" indent="-228600" defTabSz="914400">
              <a:lnSpc>
                <a:spcPct val="90000"/>
              </a:lnSpc>
              <a:spcBef>
                <a:spcPts val="1000"/>
              </a:spcBef>
              <a:buFont typeface="Arial" pitchFamily="2" charset="0"/>
              <a:buChar char="•"/>
              <a:tabLst/>
              <a:defRPr lang="en-us" sz="1950" cap="none">
                <a:latin typeface="Times New Roman" pitchFamily="1" charset="0"/>
                <a:ea typeface="Calibri" pitchFamily="2" charset="0"/>
                <a:cs typeface="Times New Roman" pitchFamily="1" charset="0"/>
              </a:defRPr>
            </a:pPr>
          </a:p>
          <a:p>
            <a:pPr marL="228600" indent="-228600" defTabSz="914400">
              <a:lnSpc>
                <a:spcPct val="90000"/>
              </a:lnSpc>
              <a:spcBef>
                <a:spcPts val="1000"/>
              </a:spcBef>
              <a:buFont typeface="Arial" pitchFamily="2" charset="0"/>
              <a:buChar char="•"/>
              <a:tabLst/>
              <a:defRPr lang="en-us" sz="1950" cap="none">
                <a:latin typeface="Times New Roman" pitchFamily="1" charset="0"/>
                <a:ea typeface="Calibri" pitchFamily="2" charset="0"/>
                <a:cs typeface="Times New Roman" pitchFamily="1" charset="0"/>
              </a:defRPr>
            </a:pPr>
          </a:p>
          <a:p>
            <a:pPr marL="228600" indent="-228600" defTabSz="914400">
              <a:lnSpc>
                <a:spcPct val="90000"/>
              </a:lnSpc>
              <a:spcBef>
                <a:spcPts val="1000"/>
              </a:spcBef>
              <a:buFont typeface="Arial" pitchFamily="2" charset="0"/>
              <a:buChar char="•"/>
              <a:tabLst/>
              <a:defRPr lang="en-us" sz="1950" cap="none">
                <a:latin typeface="Times New Roman" pitchFamily="1" charset="0"/>
                <a:ea typeface="Calibri" pitchFamily="2" charset="0"/>
                <a:cs typeface="Times New Roman" pitchFamily="1" charset="0"/>
              </a:defRPr>
            </a:pPr>
          </a:p>
        </p:txBody>
      </p:sp>
      <p:pic>
        <p:nvPicPr>
          <p:cNvPr id="16" name="Picture2"/>
          <p:cNvPicPr>
            <a:picLocks noChangeAspect="1"/>
            <a:extLst>
              <a:ext uri="smNativeData">
                <pr:smNativeData xmlns:pr="smNativeData" xmlns="smNativeData" val="SMDATA_17_8DWzYhMAAAAlAAAAEQAAAC8B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OUAAABgBgAAkykAAAIRAAAQAAAAJgAAAAgAAAD//////////w=="/>
              </a:ext>
            </a:extLst>
          </p:cNvPicPr>
          <p:nvPr/>
        </p:nvPicPr>
        <p:blipFill>
          <a:blip r:embed="rId3"/>
          <a:stretch>
            <a:fillRect/>
          </a:stretch>
        </p:blipFill>
        <p:spPr>
          <a:xfrm>
            <a:off x="145415" y="1036320"/>
            <a:ext cx="6612890" cy="1728470"/>
          </a:xfrm>
          <a:prstGeom prst="rect">
            <a:avLst/>
          </a:prstGeom>
          <a:noFill/>
          <a:ln>
            <a:noFill/>
          </a:ln>
          <a:effectLst/>
        </p:spPr>
      </p:pic>
      <p:pic>
        <p:nvPicPr>
          <p:cNvPr id="17" name="Picture3"/>
          <p:cNvPicPr>
            <a:picLocks noChangeAspect="1"/>
            <a:extLst>
              <a:ext uri="smNativeData">
                <pr:smNativeData xmlns:pr="smNativeData" xmlns="smNativeData" val="SMDATA_17_8DWzYhMAAAAlAAAAEQAAAC8B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E4rAADZBgAAu0QAALspAAAQAAAAJgAAAAgAAAD//////////w=="/>
              </a:ext>
            </a:extLst>
          </p:cNvPicPr>
          <p:nvPr/>
        </p:nvPicPr>
        <p:blipFill>
          <a:blip r:embed="rId4"/>
          <a:stretch>
            <a:fillRect/>
          </a:stretch>
        </p:blipFill>
        <p:spPr>
          <a:xfrm>
            <a:off x="7039610" y="1113155"/>
            <a:ext cx="4133215" cy="5670550"/>
          </a:xfrm>
          <a:prstGeom prst="rect">
            <a:avLst/>
          </a:prstGeom>
          <a:noFill/>
          <a:ln>
            <a:noFill/>
          </a:ln>
          <a:effectLst/>
        </p:spPr>
      </p:pic>
      <p:sp>
        <p:nvSpPr>
          <p:cNvPr id="18" name="SlideNumberArea1"/>
          <p:cNvSpPr>
            <a:spLocks noGrp="1" noChangeArrowheads="1"/>
            <a:extLst>
              <a:ext uri="smNativeData">
                <pr:smNativeData xmlns:pr="smNativeData" xmlns="smNativeData" val="SMDATA_15_8D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26516-5898-A793-D64A-AEC62B0420FB}" type="slidenum">
              <a:t>10</a:t>
            </a:fld>
          </a:p>
        </p:txBody>
      </p:sp>
    </p:spTree>
  </p:cSld>
  <p:clrMapOvr>
    <a:masterClrMapping/>
  </p:clrMapOvr>
  <p:timing>
    <p:tnLst>
      <p:par>
        <p:cTn id="1" dur="indefinite" restart="never" nodeType="tmRoot"/>
      </p:par>
    </p:tnLst>
  </p:timing>
</p:sld>
</file>

<file path=ppt/slides/slide11.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zgQAAI0CAAB+RQAADgUAABAAAAAmAAAACAAAAAEgAAAAAAAA"/>
              </a:ext>
            </a:extLst>
          </p:cNvSpPr>
          <p:nvPr>
            <p:ph type="title"/>
          </p:nvPr>
        </p:nvSpPr>
        <p:spPr>
          <a:xfrm>
            <a:off x="781050" y="414655"/>
            <a:ext cx="10515600" cy="407035"/>
          </a:xfrm>
        </p:spPr>
        <p:txBody>
          <a:bodyPr vert="horz" wrap="square" lIns="91440" tIns="45720" rIns="91440" bIns="45720" numCol="1" spcCol="215900" anchor="ctr">
            <a:prstTxWarp prst="textNoShape">
              <a:avLst/>
            </a:prstTxWarp>
          </a:bodyPr>
          <a:lstStyle/>
          <a:p>
            <a:pPr algn="ctr">
              <a:defRPr lang="en-us" sz="3000" cap="none">
                <a:solidFill>
                  <a:srgbClr val="002868"/>
                </a:solidFill>
                <a:latin typeface="Times New Roman" pitchFamily="1" charset="0"/>
                <a:ea typeface="Calibri Light" pitchFamily="2" charset="0"/>
                <a:cs typeface="Times New Roman" pitchFamily="1" charset="0"/>
              </a:defRPr>
            </a:pPr>
            <a:r>
              <a:t>EXAMPLE 2 (REFINANCE)</a:t>
            </a:r>
          </a:p>
        </p:txBody>
      </p:sp>
      <p:grpSp>
        <p:nvGrpSpPr>
          <p:cNvPr id="3" name="Group 3"/>
          <p:cNvGrpSpPr>
            <a:extLst>
              <a:ext uri="smNativeData">
                <pr:smNativeData xmlns:pr="smNativeData" xmlns="smNativeData" val="SMDATA_6_8DWzYhMAAAAlAAAAAQAAAA8BAAAAkAAAAEgAAACQAAAASAAAAAAAAAAAAAAAAAAAABcAAAAUAAAAAAAAAAAAAAD/fwAA/38AAAAAAAAJAAAABAAAANU2ygYfAAAAVAAAAAAAAAAAAAAAAAAAAAAAAAAAAAAAAAAAAAAAAAAAAAAAAAAAAAAAAAAAAAAAAAAAAAAAAAAAAAAAAAAAAAAAAAAAAAAAAAAAAAAAAAAAAAAAAAAAACEAAAAYAAAAFAAAAI4WAADsBAAAMjQAAEIGAAAQAAAAJgAAAAgAAAD/////AAAAAA=="/>
              </a:ext>
            </a:extLst>
          </p:cNvGrpSpPr>
          <p:nvPr/>
        </p:nvGrpSpPr>
        <p:grpSpPr>
          <a:xfrm>
            <a:off x="3666490" y="800100"/>
            <a:ext cx="4818380" cy="217170"/>
            <a:chOff x="3666490" y="800100"/>
            <a:chExt cx="4818380" cy="217170"/>
          </a:xfrm>
        </p:grpSpPr>
        <p:sp>
          <p:nvSpPr>
            <p:cNvPr id="9" name="Text Box 2"/>
            <p:cNvSpPr>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2yMAAOwEAAD3JQAAQgYAAAAAAAAmAAAACAAAAP//////////"/>
                </a:ext>
              </a:extLst>
            </p:cNvSpPr>
            <p:nvPr/>
          </p:nvSpPr>
          <p:spPr>
            <a:xfrm>
              <a:off x="5828665" y="80010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4" name="Group 5"/>
            <p:cNvGrpSpPr>
              <a:extLst>
                <a:ext uri="smNativeData">
                  <pr:smNativeData xmlns:pr="smNativeData" xmlns="smNativeData" val="SMDATA_6_8DWzYhMAAAAlAAAAAQAAAA8BAAAAkAAAAEgAAACQAAAASAAAAAAAAAAAAAAAAAAAABcAAAAUAAAAAAAAAAAAAAD/fwAA/38AAAAAAAAJAAAABAAAAP5SsE4fAAAAVAAAAAAAAAAAAAAAAAAAAAAAAAAAAAAAAAAAAAAAAAAAAAAAAAAAAAAAAAAAAAAAAAAAAAAAAAAAAAAAAAAAAAAAAAAAAAAAAAAAAAAAAAAAAAAAAAAAACEAAAAYAAAAFAAAAI4WAAA1BQAAMjQAAA0GAAAAAAAAJgAAAAgAAAD/////AAAAAA=="/>
                </a:ext>
              </a:extLst>
            </p:cNvGrpSpPr>
            <p:nvPr/>
          </p:nvGrpSpPr>
          <p:grpSpPr>
            <a:xfrm>
              <a:off x="3666490" y="846455"/>
              <a:ext cx="4818380" cy="137160"/>
              <a:chOff x="3666490" y="846455"/>
              <a:chExt cx="4818380" cy="137160"/>
            </a:xfrm>
          </p:grpSpPr>
          <p:sp>
            <p:nvSpPr>
              <p:cNvPr id="8" name="Rectangle 6"/>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jhYAADUFAABmIAAADQYAAAAAAAAmAAAACAAAAP//////////"/>
                  </a:ext>
                </a:extLst>
              </p:cNvSpPr>
              <p:nvPr/>
            </p:nvSpPr>
            <p:spPr>
              <a:xfrm>
                <a:off x="3666490" y="84645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7"/>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WioAADUFAAAyNAAADQYAAAAAAAAmAAAACAAAAP//////////"/>
                  </a:ext>
                </a:extLst>
              </p:cNvSpPr>
              <p:nvPr/>
            </p:nvSpPr>
            <p:spPr>
              <a:xfrm>
                <a:off x="6884670" y="84645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Rectangle 8"/>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cSAAADUFAABJKgAADQYAAAAAAAAmAAAACAAAAP//////////"/>
                  </a:ext>
                </a:extLst>
              </p:cNvSpPr>
              <p:nvPr/>
            </p:nvSpPr>
            <p:spPr>
              <a:xfrm>
                <a:off x="5273675" y="84645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5" name="Star: 5 Points 9"/>
              <p:cNvSpPr>
                <a:extLst>
                  <a:ext uri="smNativeData">
                    <pr:smNativeData xmlns:pr="smNativeData" xmlns="smNativeData" val="SMDATA_15_8D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UCUAADoFAAALJgAA9gUAAAAAAAAmAAAACAAAAP//////////"/>
                  </a:ext>
                </a:extLst>
              </p:cNvSpPr>
              <p:nvPr/>
            </p:nvSpPr>
            <p:spPr>
              <a:xfrm>
                <a:off x="6065520" y="84963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0" name="Diagonal Stripe 12"/>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1" name="Diagonal Stripe 14"/>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Right Triangle 15"/>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3" name="Right Triangle 16"/>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4" name="Picture1"/>
          <p:cNvPicPr>
            <a:extLst>
              <a:ext uri="smNativeData">
                <pr:smNativeData xmlns:pr="smNativeData" xmlns="smNativeData" val="SMDATA_17_8D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QAB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2"/>
          <a:stretch>
            <a:fillRect/>
          </a:stretch>
        </p:blipFill>
        <p:spPr>
          <a:xfrm>
            <a:off x="10820400" y="86995"/>
            <a:ext cx="1371600" cy="1371600"/>
          </a:xfrm>
          <a:prstGeom prst="rect">
            <a:avLst/>
          </a:prstGeom>
          <a:noFill/>
          <a:ln>
            <a:noFill/>
          </a:ln>
          <a:effectLst/>
        </p:spPr>
      </p:pic>
      <p:sp>
        <p:nvSpPr>
          <p:cNvPr id="15" name="SlideText1"/>
          <p:cNvSpPr>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MgEAAEkSAAD4KAAAKikAABAAAAAmAAAACAAAAP//////////"/>
              </a:ext>
            </a:extLst>
          </p:cNvSpPr>
          <p:nvPr/>
        </p:nvSpPr>
        <p:spPr>
          <a:xfrm>
            <a:off x="194310" y="2972435"/>
            <a:ext cx="6465570" cy="3719195"/>
          </a:xfrm>
          <a:prstGeom prst="rect">
            <a:avLst/>
          </a:prstGeom>
          <a:noFill/>
          <a:ln>
            <a:noFill/>
          </a:ln>
          <a:effectLst/>
        </p:spPr>
        <p:txBody>
          <a:bodyPr vert="horz" wrap="square" lIns="91440" tIns="45720" rIns="91440" bIns="45720" numCol="1" spcCol="215900" anchor="t"/>
          <a:lstStyle/>
          <a:p>
            <a:pPr marL="228600" indent="-228600" defTabSz="914400">
              <a:lnSpc>
                <a:spcPct val="90000"/>
              </a:lnSpc>
              <a:spcBef>
                <a:spcPts val="1000"/>
              </a:spcBef>
              <a:buFont typeface="Arial" pitchFamily="2" charset="0"/>
              <a:buChar char="•"/>
              <a:tabLst/>
              <a:defRPr lang="en-us" sz="1900" cap="none">
                <a:latin typeface="Times New Roman" pitchFamily="1" charset="0"/>
                <a:ea typeface="Calibri" pitchFamily="2" charset="0"/>
                <a:cs typeface="Times New Roman" pitchFamily="1" charset="0"/>
              </a:defRPr>
            </a:pPr>
            <a:r>
              <a:t>At end of Year 5,  we can refinance using the Year 5 </a:t>
            </a:r>
            <a:r>
              <a:t>NOI and Year 1 Cap Rate to calculate the Year 5 Property Value</a:t>
            </a:r>
          </a:p>
          <a:p>
            <a:pPr marL="228600" indent="-228600" defTabSz="914400">
              <a:lnSpc>
                <a:spcPct val="90000"/>
              </a:lnSpc>
              <a:spcBef>
                <a:spcPts val="1000"/>
              </a:spcBef>
              <a:buFont typeface="Arial" pitchFamily="2" charset="0"/>
              <a:buChar char="•"/>
              <a:tabLst/>
              <a:defRPr lang="en-us" sz="1900" cap="none">
                <a:latin typeface="Times New Roman" pitchFamily="1" charset="0"/>
                <a:ea typeface="Calibri" pitchFamily="2" charset="0"/>
                <a:cs typeface="Times New Roman" pitchFamily="1" charset="0"/>
              </a:defRPr>
            </a:pPr>
            <a:r>
              <a:t>The lender usually allows for 80% Loan-to-Value (</a:t>
            </a:r>
            <a:r>
              <a:t>LTV), which will become Year 5 New Mortgage</a:t>
            </a:r>
          </a:p>
          <a:p>
            <a:pPr marL="228600" indent="-228600" defTabSz="914400">
              <a:lnSpc>
                <a:spcPct val="90000"/>
              </a:lnSpc>
              <a:spcBef>
                <a:spcPts val="1000"/>
              </a:spcBef>
              <a:buFont typeface="Arial" pitchFamily="2" charset="0"/>
              <a:buChar char="•"/>
              <a:tabLst/>
              <a:defRPr lang="en-us" sz="1900" cap="none">
                <a:latin typeface="Times New Roman" pitchFamily="1" charset="0"/>
                <a:ea typeface="Calibri" pitchFamily="2" charset="0"/>
                <a:cs typeface="Times New Roman" pitchFamily="1" charset="0"/>
              </a:defRPr>
            </a:pPr>
            <a:r>
              <a:t>The Previous Mortgage is paid and the difference between New and Previous Mortgage is the cash-out from refinance</a:t>
            </a:r>
          </a:p>
          <a:p>
            <a:pPr marL="228600" indent="-228600" defTabSz="914400">
              <a:lnSpc>
                <a:spcPct val="90000"/>
              </a:lnSpc>
              <a:spcBef>
                <a:spcPts val="1000"/>
              </a:spcBef>
              <a:buFont typeface="Arial" pitchFamily="2" charset="0"/>
              <a:buChar char="•"/>
              <a:tabLst/>
              <a:defRPr lang="en-us" sz="1900" cap="none">
                <a:latin typeface="Times New Roman" pitchFamily="1" charset="0"/>
                <a:ea typeface="Calibri" pitchFamily="2" charset="0"/>
                <a:cs typeface="Times New Roman" pitchFamily="1" charset="0"/>
              </a:defRPr>
            </a:pPr>
            <a:r>
              <a:t>Although Debt Service may increase due to refinance, the </a:t>
            </a:r>
            <a:r>
              <a:t>NOI has increased as well to afford the New Debt Service </a:t>
            </a:r>
          </a:p>
          <a:p>
            <a:pPr marL="228600" indent="-228600" defTabSz="914400">
              <a:lnSpc>
                <a:spcPct val="90000"/>
              </a:lnSpc>
              <a:spcBef>
                <a:spcPts val="1000"/>
              </a:spcBef>
              <a:buFont typeface="Arial" pitchFamily="2" charset="0"/>
              <a:buChar char="•"/>
              <a:tabLst/>
              <a:defRPr lang="en-us" sz="1900" cap="none">
                <a:latin typeface="Times New Roman" pitchFamily="1" charset="0"/>
                <a:ea typeface="Calibri" pitchFamily="2" charset="0"/>
                <a:cs typeface="Times New Roman" pitchFamily="1" charset="0"/>
              </a:defRPr>
            </a:pPr>
            <a:r>
              <a:t>Refinance Proceeds are tax-free because is additional debt taken by the </a:t>
            </a:r>
            <a:r>
              <a:t>LLC. Refinance Proceeds are additional Cash Distribution on top of yearly cash flow from the property shown in previous slides</a:t>
            </a:r>
          </a:p>
          <a:p>
            <a:pPr marL="228600" indent="-228600" defTabSz="914400">
              <a:lnSpc>
                <a:spcPct val="90000"/>
              </a:lnSpc>
              <a:spcBef>
                <a:spcPts val="1000"/>
              </a:spcBef>
              <a:buFont typeface="Arial" pitchFamily="2" charset="0"/>
              <a:buChar char="•"/>
              <a:tabLst/>
              <a:defRPr lang="en-us" sz="1950" cap="none">
                <a:latin typeface="Times New Roman" pitchFamily="1" charset="0"/>
                <a:ea typeface="Calibri" pitchFamily="2" charset="0"/>
                <a:cs typeface="Times New Roman" pitchFamily="1" charset="0"/>
              </a:defRPr>
            </a:pPr>
          </a:p>
          <a:p>
            <a:pPr marL="228600" indent="-228600" defTabSz="914400">
              <a:lnSpc>
                <a:spcPct val="90000"/>
              </a:lnSpc>
              <a:spcBef>
                <a:spcPts val="1000"/>
              </a:spcBef>
              <a:buFont typeface="Arial" pitchFamily="2" charset="0"/>
              <a:buChar char="•"/>
              <a:tabLst/>
              <a:defRPr lang="en-us" sz="1950" cap="none">
                <a:latin typeface="Times New Roman" pitchFamily="1" charset="0"/>
                <a:ea typeface="Calibri" pitchFamily="2" charset="0"/>
                <a:cs typeface="Times New Roman" pitchFamily="1" charset="0"/>
              </a:defRPr>
            </a:pPr>
          </a:p>
          <a:p>
            <a:pPr marL="228600" indent="-228600" defTabSz="914400">
              <a:lnSpc>
                <a:spcPct val="90000"/>
              </a:lnSpc>
              <a:spcBef>
                <a:spcPts val="1000"/>
              </a:spcBef>
              <a:buFont typeface="Arial" pitchFamily="2" charset="0"/>
              <a:buChar char="•"/>
              <a:tabLst/>
              <a:defRPr lang="en-us" sz="1950" cap="none">
                <a:latin typeface="Times New Roman" pitchFamily="1" charset="0"/>
                <a:ea typeface="Calibri" pitchFamily="2" charset="0"/>
                <a:cs typeface="Times New Roman" pitchFamily="1" charset="0"/>
              </a:defRPr>
            </a:pPr>
          </a:p>
          <a:p>
            <a:pPr marL="228600" indent="-228600" defTabSz="914400">
              <a:lnSpc>
                <a:spcPct val="90000"/>
              </a:lnSpc>
              <a:spcBef>
                <a:spcPts val="1000"/>
              </a:spcBef>
              <a:buFont typeface="Arial" pitchFamily="2" charset="0"/>
              <a:buChar char="•"/>
              <a:tabLst/>
              <a:defRPr lang="en-us" sz="1950" cap="none">
                <a:latin typeface="Times New Roman" pitchFamily="1" charset="0"/>
                <a:ea typeface="Calibri" pitchFamily="2" charset="0"/>
                <a:cs typeface="Times New Roman" pitchFamily="1" charset="0"/>
              </a:defRPr>
            </a:pPr>
          </a:p>
        </p:txBody>
      </p:sp>
      <p:pic>
        <p:nvPicPr>
          <p:cNvPr id="16" name="Picture2"/>
          <p:cNvPicPr>
            <a:picLocks noChangeAspect="1"/>
            <a:extLst>
              <a:ext uri="smNativeData">
                <pr:smNativeData xmlns:pr="smNativeData" xmlns="smNativeData" val="SMDATA_17_8DWzYhMAAAAlAAAAEQAAAC8B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NEAAAB5BgAAnygAAA8RAAAQAAAAJgAAAAgAAAD//////////w=="/>
              </a:ext>
            </a:extLst>
          </p:cNvPicPr>
          <p:nvPr/>
        </p:nvPicPr>
        <p:blipFill>
          <a:blip r:embed="rId3"/>
          <a:stretch>
            <a:fillRect/>
          </a:stretch>
        </p:blipFill>
        <p:spPr>
          <a:xfrm>
            <a:off x="132715" y="1052195"/>
            <a:ext cx="6470650" cy="1720850"/>
          </a:xfrm>
          <a:prstGeom prst="rect">
            <a:avLst/>
          </a:prstGeom>
          <a:noFill/>
          <a:ln>
            <a:noFill/>
          </a:ln>
          <a:effectLst/>
        </p:spPr>
      </p:pic>
      <p:pic>
        <p:nvPicPr>
          <p:cNvPr id="17" name="Picture3"/>
          <p:cNvPicPr>
            <a:picLocks noChangeAspect="1"/>
            <a:extLst>
              <a:ext uri="smNativeData">
                <pr:smNativeData xmlns:pr="smNativeData" xmlns="smNativeData" val="SMDATA_17_8DWzYhMAAAAlAAAAEQAAAC8B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KErAADmBgAAn0QAAEIpAAAQAAAAJgAAAAgAAAD//////////w=="/>
              </a:ext>
            </a:extLst>
          </p:cNvPicPr>
          <p:nvPr/>
        </p:nvPicPr>
        <p:blipFill>
          <a:blip r:embed="rId4"/>
          <a:stretch>
            <a:fillRect/>
          </a:stretch>
        </p:blipFill>
        <p:spPr>
          <a:xfrm>
            <a:off x="7092315" y="1121410"/>
            <a:ext cx="4062730" cy="5585460"/>
          </a:xfrm>
          <a:prstGeom prst="rect">
            <a:avLst/>
          </a:prstGeom>
          <a:noFill/>
          <a:ln>
            <a:noFill/>
          </a:ln>
          <a:effectLst/>
        </p:spPr>
      </p:pic>
      <p:sp>
        <p:nvSpPr>
          <p:cNvPr id="18" name="SlideNumberArea1"/>
          <p:cNvSpPr>
            <a:spLocks noGrp="1" noChangeArrowheads="1"/>
            <a:extLst>
              <a:ext uri="smNativeData">
                <pr:smNativeData xmlns:pr="smNativeData" xmlns="smNativeData" val="SMDATA_15_8D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20A28-6698-A7FC-D64A-90A9440420C5}" type="slidenum">
              <a:t>11</a:t>
            </a:fld>
          </a:p>
        </p:txBody>
      </p:sp>
    </p:spTree>
  </p:cSld>
  <p:clrMapOvr>
    <a:masterClrMapping/>
  </p:clrMapOvr>
  <p:timing>
    <p:tnLst>
      <p:par>
        <p:cTn id="1" dur="indefinite" restart="never" nodeType="tmRoot"/>
      </p:par>
    </p:tnLst>
  </p:timing>
</p:sld>
</file>

<file path=ppt/slides/slide12.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AwUAAHsDAACzRQAA/AUAABAAAAAmAAAACAAAAAEgAAAAAAAA"/>
              </a:ext>
            </a:extLst>
          </p:cNvSpPr>
          <p:nvPr>
            <p:ph type="title"/>
          </p:nvPr>
        </p:nvSpPr>
        <p:spPr>
          <a:xfrm>
            <a:off x="814705" y="565785"/>
            <a:ext cx="10515600" cy="407035"/>
          </a:xfrm>
        </p:spPr>
        <p:txBody>
          <a:bodyPr vert="horz" wrap="square" lIns="91440" tIns="45720" rIns="91440" bIns="45720" numCol="1" spcCol="215900" anchor="ctr">
            <a:prstTxWarp prst="textNoShape">
              <a:avLst/>
            </a:prstTxWarp>
          </a:bodyPr>
          <a:lstStyle/>
          <a:p>
            <a:pPr algn="ctr">
              <a:defRPr lang="en-us" sz="3000" cap="none">
                <a:solidFill>
                  <a:srgbClr val="002868"/>
                </a:solidFill>
                <a:latin typeface="Times New Roman" pitchFamily="1" charset="0"/>
                <a:ea typeface="Calibri Light" pitchFamily="2" charset="0"/>
                <a:cs typeface="Times New Roman" pitchFamily="1" charset="0"/>
              </a:defRPr>
            </a:pPr>
            <a:r>
              <a:t>CONCLUSION</a:t>
            </a:r>
          </a:p>
        </p:txBody>
      </p:sp>
      <p:sp>
        <p:nvSpPr>
          <p:cNvPr id="3" name="Conten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tgIAAJEHAADvFQAAciYAABAAAAAmAAAACAAAAAEgAAAAAAAA"/>
              </a:ext>
            </a:extLst>
          </p:cNvSpPr>
          <p:nvPr>
            <p:ph type="body" idx="1"/>
          </p:nvPr>
        </p:nvSpPr>
        <p:spPr>
          <a:xfrm>
            <a:off x="440690" y="1229995"/>
            <a:ext cx="3124835" cy="5019675"/>
          </a:xfrm>
        </p:spPr>
        <p:txBody>
          <a:bodyPr vert="horz" wrap="square" lIns="91440" tIns="45720" rIns="91440" bIns="45720" numCol="1" spcCol="215900" anchor="t">
            <a:prstTxWarp prst="textNoShape">
              <a:avLst/>
            </a:prstTxWarp>
          </a:bodyPr>
          <a:lstStyle/>
          <a:p>
            <a:pPr>
              <a:defRPr lang="en-us" sz="1950" cap="none">
                <a:latin typeface="Times New Roman" pitchFamily="1" charset="0"/>
                <a:ea typeface="Calibri" pitchFamily="2" charset="0"/>
                <a:cs typeface="Times New Roman" pitchFamily="1" charset="0"/>
              </a:defRPr>
            </a:pPr>
            <a:r>
              <a:t>Although Class C property provide better Cash Flow with more risks than Class A or Class B. The numbers show that Class A or Class B catch up with Class C returning all capital back to investors about the same time</a:t>
            </a:r>
          </a:p>
          <a:p>
            <a:pPr>
              <a:defRPr lang="en-us" sz="1950" cap="none">
                <a:latin typeface="Times New Roman" pitchFamily="1" charset="0"/>
                <a:ea typeface="Calibri" pitchFamily="2" charset="0"/>
                <a:cs typeface="Times New Roman" pitchFamily="1" charset="0"/>
              </a:defRPr>
            </a:pPr>
            <a:r>
              <a:t>If we can all take a lower cash flow with Class A or Class B and wait until refinance. We are able to buy the most desirable properties with more stability and set ourselves for a stable future</a:t>
            </a:r>
          </a:p>
          <a:p>
            <a:pPr>
              <a:defRPr lang="en-us" sz="1950" cap="none">
                <a:latin typeface="Times New Roman" pitchFamily="1" charset="0"/>
                <a:ea typeface="Calibri" pitchFamily="2" charset="0"/>
                <a:cs typeface="Times New Roman" pitchFamily="1" charset="0"/>
              </a:defRPr>
            </a:pPr>
          </a:p>
          <a:p>
            <a:pPr>
              <a:defRPr lang="en-us" sz="1950" cap="none">
                <a:latin typeface="Times New Roman" pitchFamily="1" charset="0"/>
                <a:ea typeface="Calibri" pitchFamily="2" charset="0"/>
                <a:cs typeface="Times New Roman" pitchFamily="1" charset="0"/>
              </a:defRPr>
            </a:pPr>
          </a:p>
          <a:p>
            <a:pPr>
              <a:defRPr lang="en-us" sz="1950" cap="none">
                <a:latin typeface="Times New Roman" pitchFamily="1" charset="0"/>
                <a:ea typeface="Calibri" pitchFamily="2" charset="0"/>
                <a:cs typeface="Times New Roman" pitchFamily="1" charset="0"/>
              </a:defRPr>
            </a:pPr>
          </a:p>
        </p:txBody>
      </p:sp>
      <p:grpSp>
        <p:nvGrpSpPr>
          <p:cNvPr id="4" name="Group 3"/>
          <p:cNvGrpSpPr>
            <a:extLst>
              <a:ext uri="smNativeData">
                <pr:smNativeData xmlns:pr="smNativeData" xmlns="smNativeData" val="SMDATA_6_8DWzYhMAAAAlAAAAAQAAAA8BAAAAkAAAAEgAAACQAAAASAAAAAAAAAAAAAAAAAAAABcAAAAUAAAAAAAAAAAAAAD/fwAA/38AAAAAAAAJAAAABAAAAAAAAFofAAAAVAAAAAAAAAAAAAAAAAAAAAAAAAAAAAAAAAAAAAAAAAAAAAAAAAAAAAAAAAAAAAAAAAAAAAAAAAAAAAAAAAAAAAAAAAAAAAAAAAAAAAAAAAAAAAAAAAAAACEAAAAYAAAAFAAAAH4WAAAEBgAAIjQAAFoHAAAQAAAAJgAAAAgAAAD/////AAAAAA=="/>
              </a:ext>
            </a:extLst>
          </p:cNvGrpSpPr>
          <p:nvPr/>
        </p:nvGrpSpPr>
        <p:grpSpPr>
          <a:xfrm>
            <a:off x="3656330" y="977900"/>
            <a:ext cx="4818380" cy="217170"/>
            <a:chOff x="3656330" y="977900"/>
            <a:chExt cx="4818380" cy="217170"/>
          </a:xfrm>
        </p:grpSpPr>
        <p:sp>
          <p:nvSpPr>
            <p:cNvPr id="10" name="Text Box 2"/>
            <p:cNvSpPr>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yyMAAAQGAADnJQAAWgcAAAAAAAAmAAAACAAAAP//////////"/>
                </a:ext>
              </a:extLst>
            </p:cNvSpPr>
            <p:nvPr/>
          </p:nvSpPr>
          <p:spPr>
            <a:xfrm>
              <a:off x="5818505" y="97790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8DWzYhMAAAAlAAAAAQAAAA8BAAAAkAAAAEgAAACQAAAASAAAAAAAAAAAAAAAAAAAABcAAAAUAAAAAAAAAAAAAAD/fwAA/38AAAAAAAAJAAAABAAAAERWnxUfAAAAVAAAAAAAAAAAAAAAAAAAAAAAAAAAAAAAAAAAAAAAAAAAAAAAAAAAAAAAAAAAAAAAAAAAAAAAAAAAAAAAAAAAAAAAAAAAAAAAAAAAAAAAAAAAAAAAAAAAACEAAAAYAAAAFAAAAH4WAABNBgAAIjQAACUHAAAAAAAAJgAAAAgAAAD/////AAAAAA=="/>
                </a:ext>
              </a:extLst>
            </p:cNvGrpSpPr>
            <p:nvPr/>
          </p:nvGrpSpPr>
          <p:grpSpPr>
            <a:xfrm>
              <a:off x="3656330" y="1024255"/>
              <a:ext cx="4818380" cy="137160"/>
              <a:chOff x="3656330" y="1024255"/>
              <a:chExt cx="4818380" cy="137160"/>
            </a:xfrm>
          </p:grpSpPr>
          <p:sp>
            <p:nvSpPr>
              <p:cNvPr id="9" name="Rectangle 6"/>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fhYAAE0GAABWIAAAJQcAAAAAAAAmAAAACAAAAP//////////"/>
                  </a:ext>
                </a:extLst>
              </p:cNvSpPr>
              <p:nvPr/>
            </p:nvSpPr>
            <p:spPr>
              <a:xfrm>
                <a:off x="3656330" y="102425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SioAAE0GAAAiNAAAJQcAAAAAAAAmAAAACAAAAP//////////"/>
                  </a:ext>
                </a:extLst>
              </p:cNvSpPr>
              <p:nvPr/>
            </p:nvSpPr>
            <p:spPr>
              <a:xfrm>
                <a:off x="6874510" y="102425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YSAAAE0GAAA5KgAAJQcAAAAAAAAmAAAACAAAAP//////////"/>
                  </a:ext>
                </a:extLst>
              </p:cNvSpPr>
              <p:nvPr/>
            </p:nvSpPr>
            <p:spPr>
              <a:xfrm>
                <a:off x="5263515" y="102425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8D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QCUAAFIGAAD7JQAADgcAAAAAAAAmAAAACAAAAP//////////"/>
                  </a:ext>
                </a:extLst>
              </p:cNvSpPr>
              <p:nvPr/>
            </p:nvSpPr>
            <p:spPr>
              <a:xfrm>
                <a:off x="6055360" y="102743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8D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3"/>
          <a:stretch>
            <a:fillRect/>
          </a:stretch>
        </p:blipFill>
        <p:spPr>
          <a:xfrm>
            <a:off x="10820400" y="86995"/>
            <a:ext cx="1371600" cy="1371600"/>
          </a:xfrm>
          <a:prstGeom prst="rect">
            <a:avLst/>
          </a:prstGeom>
          <a:noFill/>
          <a:ln>
            <a:noFill/>
          </a:ln>
          <a:effectLst/>
        </p:spPr>
      </p:pic>
      <p:pic>
        <p:nvPicPr>
          <p:cNvPr id="16" name="Picture2"/>
          <p:cNvPicPr>
            <a:picLocks noChangeAspect="1"/>
            <a:extLst>
              <a:ext uri="smNativeData">
                <pr:smNativeData xmlns:pr="smNativeData" xmlns="smNativeData" val="SMDATA_17_8DWzYhMAAAAlAAAAEQAAAC8B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AD/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OQVAACcBwAASEQAAEspAAAQAAAAJgAAAAgAAAD//////////w=="/>
              </a:ext>
            </a:extLst>
          </p:cNvPicPr>
          <p:nvPr/>
        </p:nvPicPr>
        <p:blipFill>
          <a:blip r:embed="rId4"/>
          <a:stretch>
            <a:fillRect/>
          </a:stretch>
        </p:blipFill>
        <p:spPr>
          <a:xfrm>
            <a:off x="3558540" y="1236980"/>
            <a:ext cx="7541260" cy="5475605"/>
          </a:xfrm>
          <a:prstGeom prst="rect">
            <a:avLst/>
          </a:prstGeom>
          <a:noFill/>
          <a:ln>
            <a:noFill/>
          </a:ln>
          <a:effectLst/>
        </p:spPr>
      </p:pic>
      <p:sp>
        <p:nvSpPr>
          <p:cNvPr id="17" name="SlideNumberArea1"/>
          <p:cNvSpPr>
            <a:spLocks noGrp="1" noChangeArrowheads="1"/>
            <a:extLst>
              <a:ext uri="smNativeData">
                <pr:smNativeData xmlns:pr="smNativeData" xmlns="smNativeData" val="SMDATA_15_8D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23D3F-7198-A7CB-D64A-879E730420D2}" type="slidenum">
              <a:t>12</a:t>
            </a:fld>
          </a:p>
        </p:txBody>
      </p:sp>
    </p:spTree>
  </p:cSld>
  <p:clrMapOvr>
    <a:masterClrMapping/>
  </p:clrMapOvr>
  <p:timing>
    <p:tnLst>
      <p:par>
        <p:cTn id="1" dur="indefinite" restart="never" nodeType="tmRoot"/>
      </p:par>
    </p:tnLst>
  </p:timing>
</p:sld>
</file>

<file path=ppt/slides/slide13.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9QQAAOICAAClRQAAYwUAABAAAAAmAAAACAAAAAEgAAAAAAAA"/>
              </a:ext>
            </a:extLst>
          </p:cNvSpPr>
          <p:nvPr>
            <p:ph type="title"/>
          </p:nvPr>
        </p:nvSpPr>
        <p:spPr>
          <a:xfrm>
            <a:off x="805815" y="468630"/>
            <a:ext cx="10515600" cy="407035"/>
          </a:xfrm>
        </p:spPr>
        <p:txBody>
          <a:bodyPr vert="horz" wrap="square" lIns="91440" tIns="45720" rIns="91440" bIns="45720" numCol="1" spcCol="215900" anchor="ctr">
            <a:prstTxWarp prst="textNoShape">
              <a:avLst/>
            </a:prstTxWarp>
          </a:bodyPr>
          <a:lstStyle/>
          <a:p>
            <a:pPr algn="ctr">
              <a:defRPr lang="en-us" sz="3000" cap="none">
                <a:solidFill>
                  <a:srgbClr val="002868"/>
                </a:solidFill>
                <a:latin typeface="Times New Roman" pitchFamily="1" charset="0"/>
                <a:ea typeface="Calibri Light" pitchFamily="2" charset="0"/>
                <a:cs typeface="Times New Roman" pitchFamily="1" charset="0"/>
              </a:defRPr>
            </a:pPr>
            <a:r>
              <a:t>DISCLOSURES-1</a:t>
            </a:r>
          </a:p>
        </p:txBody>
      </p:sp>
      <p:sp>
        <p:nvSpPr>
          <p:cNvPr id="3" name="Conten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CwMAADIGAABJSQAAECcAABAAAAAmAAAACAAAAAEgAAAAAAAA"/>
              </a:ext>
            </a:extLst>
          </p:cNvSpPr>
          <p:nvPr>
            <p:ph type="body" idx="1"/>
          </p:nvPr>
        </p:nvSpPr>
        <p:spPr>
          <a:xfrm>
            <a:off x="494665" y="1007110"/>
            <a:ext cx="11418570" cy="5342890"/>
          </a:xfrm>
        </p:spPr>
        <p:txBody>
          <a:bodyPr vert="horz" wrap="square" lIns="91440" tIns="45720" rIns="91440" bIns="45720" numCol="1" spcCol="215900" anchor="t">
            <a:prstTxWarp prst="textNoShape">
              <a:avLst/>
            </a:prstTxWarp>
          </a:bodyPr>
          <a:lstStyle/>
          <a:p>
            <a:pPr>
              <a:defRPr lang="en-us" sz="1950" cap="none">
                <a:latin typeface="Times New Roman" pitchFamily="1" charset="0"/>
                <a:ea typeface="Calibri" pitchFamily="2" charset="0"/>
                <a:cs typeface="Times New Roman" pitchFamily="1" charset="0"/>
              </a:defRPr>
            </a:pPr>
            <a:r>
              <a:t>These disclosures are applicable to all the examples shown in this presentation:</a:t>
            </a:r>
          </a:p>
          <a:p>
            <a:pPr>
              <a:defRPr lang="en-us" sz="1950" cap="none">
                <a:latin typeface="Times New Roman" pitchFamily="1" charset="0"/>
                <a:ea typeface="Calibri" pitchFamily="2" charset="0"/>
                <a:cs typeface="Times New Roman" pitchFamily="1" charset="0"/>
              </a:defRPr>
            </a:pPr>
            <a:r>
              <a:t>There is an assumed price per unit; the price per unit can vary for the Class multi-family property in question due to many factors such as location, current property’s financial and physical condition, etc</a:t>
            </a:r>
          </a:p>
          <a:p>
            <a:pPr>
              <a:defRPr lang="en-us" sz="1950" cap="none">
                <a:latin typeface="Times New Roman" pitchFamily="1" charset="0"/>
                <a:ea typeface="Calibri" pitchFamily="2" charset="0"/>
                <a:cs typeface="Times New Roman" pitchFamily="1" charset="0"/>
              </a:defRPr>
            </a:pPr>
            <a:r>
              <a:t>The above examples are estimates of the type of returns this property can provide to investors</a:t>
            </a:r>
          </a:p>
          <a:p>
            <a:pPr>
              <a:defRPr lang="en-us" sz="1950" cap="none">
                <a:latin typeface="Times New Roman" pitchFamily="1" charset="0"/>
                <a:ea typeface="Calibri" pitchFamily="2" charset="0"/>
                <a:cs typeface="Times New Roman" pitchFamily="1" charset="0"/>
              </a:defRPr>
            </a:pPr>
            <a:r>
              <a:t>Assume Class B member’s capital contribution is 2.0% of the total Class A member’s capital contribution</a:t>
            </a:r>
          </a:p>
          <a:p>
            <a:pPr>
              <a:defRPr lang="en-us" sz="1950" cap="none">
                <a:latin typeface="Times New Roman" pitchFamily="1" charset="0"/>
                <a:ea typeface="Calibri" pitchFamily="2" charset="0"/>
                <a:cs typeface="Times New Roman" pitchFamily="1" charset="0"/>
              </a:defRPr>
            </a:pPr>
            <a:r>
              <a:t>CASH FLOW: Assume Class B member’s receive 20% of the </a:t>
            </a:r>
            <a:r>
              <a:t>Distributable Cash and Class A members receive 80% of the </a:t>
            </a:r>
            <a:r>
              <a:t>Distributable Cash. This condition can change depending on the Operating Agreement terms signed between Class B and Class A members</a:t>
            </a:r>
          </a:p>
          <a:p>
            <a:pPr>
              <a:defRPr lang="en-us" sz="1950" cap="none">
                <a:latin typeface="Times New Roman" pitchFamily="1" charset="0"/>
                <a:ea typeface="Calibri" pitchFamily="2" charset="0"/>
                <a:cs typeface="Times New Roman" pitchFamily="1" charset="0"/>
              </a:defRPr>
            </a:pPr>
            <a:r>
              <a:t>REFINANCE: Assume Class B member’s receive 20% of the </a:t>
            </a:r>
            <a:r>
              <a:t>Distributable Cash and Class A members receive 80% of the </a:t>
            </a:r>
            <a:r>
              <a:t>Distributable Cash. This condition can change depending on the Operating Agreement terms signed between Class B and Class A members</a:t>
            </a:r>
          </a:p>
          <a:p>
            <a:pPr>
              <a:defRPr lang="en-us" sz="1950" cap="none">
                <a:latin typeface="Times New Roman" pitchFamily="1" charset="0"/>
                <a:ea typeface="Calibri" pitchFamily="2" charset="0"/>
                <a:cs typeface="Times New Roman" pitchFamily="1" charset="0"/>
              </a:defRPr>
            </a:pPr>
            <a:r>
              <a:t>It is not guaranteed that we can refinance the property by Year 5 as shown in these examples, could take longer depending on market conditions and other factors </a:t>
            </a:r>
          </a:p>
          <a:p>
            <a:pPr>
              <a:defRPr lang="en-us" sz="1950" cap="none">
                <a:latin typeface="Times New Roman" pitchFamily="1" charset="0"/>
                <a:ea typeface="Calibri" pitchFamily="2" charset="0"/>
                <a:cs typeface="Times New Roman" pitchFamily="1" charset="0"/>
              </a:defRPr>
            </a:pPr>
            <a:r>
              <a:t>For simplicity, the Percentage </a:t>
            </a:r>
            <a:r>
              <a:t>LLC Interest matches the percentage of how </a:t>
            </a:r>
            <a:r>
              <a:t>Distributable Cash is distributed among Class B and Class A members </a:t>
            </a:r>
          </a:p>
          <a:p>
            <a:pPr>
              <a:defRPr lang="en-us" sz="1950" cap="none">
                <a:latin typeface="Times New Roman" pitchFamily="1" charset="0"/>
                <a:ea typeface="Calibri" pitchFamily="2" charset="0"/>
                <a:cs typeface="Times New Roman" pitchFamily="1" charset="0"/>
              </a:defRPr>
            </a:pPr>
            <a:r>
              <a:t>The examples do not take into account possible Capital Expenditures which will affect Cash Flow</a:t>
            </a:r>
          </a:p>
          <a:p>
            <a:pPr>
              <a:defRPr lang="en-us" sz="1950" cap="none">
                <a:latin typeface="Times New Roman" pitchFamily="1" charset="0"/>
                <a:ea typeface="Calibri" pitchFamily="2" charset="0"/>
                <a:cs typeface="Times New Roman" pitchFamily="1" charset="0"/>
              </a:defRPr>
            </a:pPr>
          </a:p>
          <a:p>
            <a:pPr>
              <a:defRPr lang="en-us" sz="1950" cap="none">
                <a:latin typeface="Times New Roman" pitchFamily="1" charset="0"/>
                <a:ea typeface="Calibri" pitchFamily="2" charset="0"/>
                <a:cs typeface="Times New Roman" pitchFamily="1" charset="0"/>
              </a:defRPr>
            </a:pPr>
          </a:p>
          <a:p>
            <a:pPr>
              <a:defRPr lang="en-us" sz="1950" cap="none">
                <a:latin typeface="Times New Roman" pitchFamily="1" charset="0"/>
                <a:ea typeface="Calibri" pitchFamily="2" charset="0"/>
                <a:cs typeface="Times New Roman" pitchFamily="1" charset="0"/>
              </a:defRPr>
            </a:pPr>
          </a:p>
        </p:txBody>
      </p:sp>
      <p:grpSp>
        <p:nvGrpSpPr>
          <p:cNvPr id="4" name="Group 3"/>
          <p:cNvGrpSpPr>
            <a:extLst>
              <a:ext uri="smNativeData">
                <pr:smNativeData xmlns:pr="smNativeData" xmlns="smNativeData" val="SMDATA_6_8DWzYhMAAAAlAAAAAQAAAA8BAAAAkAAAAEgAAACQAAAASAAAAAAAAAAAAAAAAAAAABcAAAAUAAAAAAAAAAAAAAD/fwAA/38AAAAAAAAJAAAABAAAALh7pC4fAAAAVAAAAAAAAAAAAAAAAAAAAAAAAAAAAAAAAAAAAAAAAAAAAAAAAAAAAAAAAAAAAAAAAAAAAAAAAAAAAAAAAAAAAAAAAAAAAAAAAAAAAAAAAAAAAAAAAAAAACEAAAAYAAAAFAAAAEUWAACABQAA6TMAANYGAAAQAAAAJgAAAAgAAAD/////AAAAAA=="/>
              </a:ext>
            </a:extLst>
          </p:cNvGrpSpPr>
          <p:nvPr/>
        </p:nvGrpSpPr>
        <p:grpSpPr>
          <a:xfrm>
            <a:off x="3620135" y="894080"/>
            <a:ext cx="4818380" cy="217170"/>
            <a:chOff x="3620135" y="894080"/>
            <a:chExt cx="4818380" cy="217170"/>
          </a:xfrm>
        </p:grpSpPr>
        <p:sp>
          <p:nvSpPr>
            <p:cNvPr id="10" name="Text Box 2"/>
            <p:cNvSpPr>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kiMAAIAFAACuJQAA1gYAAAAAAAAmAAAACAAAAP//////////"/>
                </a:ext>
              </a:extLst>
            </p:cNvSpPr>
            <p:nvPr/>
          </p:nvSpPr>
          <p:spPr>
            <a:xfrm>
              <a:off x="5782310" y="89408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8DWzYhMAAAAlAAAAAQAAAA8BAAAAkAAAAEgAAACQAAAASAAAAAAAAAAAAAAAAAAAABcAAAAUAAAAAAAAAAAAAAD/fwAA/38AAAAAAAAJAAAABAAAAHJ4NU8fAAAAVAAAAAAAAAAAAAAAAAAAAAAAAAAAAAAAAAAAAAAAAAAAAAAAAAAAAAAAAAAAAAAAAAAAAAAAAAAAAAAAAAAAAAAAAAAAAAAAAAAAAAAAAAAAAAAAAAAAACEAAAAYAAAAFAAAAEUWAADJBQAA6TMAAKEGAAAAAAAAJgAAAAgAAAD/////AAAAAA=="/>
                </a:ext>
              </a:extLst>
            </p:cNvGrpSpPr>
            <p:nvPr/>
          </p:nvGrpSpPr>
          <p:grpSpPr>
            <a:xfrm>
              <a:off x="3620135" y="940435"/>
              <a:ext cx="4818380" cy="137160"/>
              <a:chOff x="3620135" y="940435"/>
              <a:chExt cx="4818380" cy="137160"/>
            </a:xfrm>
          </p:grpSpPr>
          <p:sp>
            <p:nvSpPr>
              <p:cNvPr id="9" name="Rectangle 6"/>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RRYAAMkFAAAdIAAAoQYAAAAAAAAmAAAACAAAAP//////////"/>
                  </a:ext>
                </a:extLst>
              </p:cNvSpPr>
              <p:nvPr/>
            </p:nvSpPr>
            <p:spPr>
              <a:xfrm>
                <a:off x="3620135" y="94043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ESoAAMkFAADpMwAAoQYAAAAAAAAmAAAACAAAAP//////////"/>
                  </a:ext>
                </a:extLst>
              </p:cNvSpPr>
              <p:nvPr/>
            </p:nvSpPr>
            <p:spPr>
              <a:xfrm>
                <a:off x="6838315" y="94043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KCAAAMkFAAAAKgAAoQYAAAAAAAAmAAAACAAAAP//////////"/>
                  </a:ext>
                </a:extLst>
              </p:cNvSpPr>
              <p:nvPr/>
            </p:nvSpPr>
            <p:spPr>
              <a:xfrm>
                <a:off x="5227320" y="94043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8D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ByUAAM4FAADCJQAAigYAAAAAAAAmAAAACAAAAP//////////"/>
                  </a:ext>
                </a:extLst>
              </p:cNvSpPr>
              <p:nvPr/>
            </p:nvSpPr>
            <p:spPr>
              <a:xfrm>
                <a:off x="6019165" y="94361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8D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N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3"/>
          <a:stretch>
            <a:fillRect/>
          </a:stretch>
        </p:blipFill>
        <p:spPr>
          <a:xfrm>
            <a:off x="10820400" y="86995"/>
            <a:ext cx="1371600" cy="1371600"/>
          </a:xfrm>
          <a:prstGeom prst="rect">
            <a:avLst/>
          </a:prstGeom>
          <a:noFill/>
          <a:ln>
            <a:noFill/>
          </a:ln>
          <a:effectLst/>
        </p:spPr>
      </p:pic>
      <p:sp>
        <p:nvSpPr>
          <p:cNvPr id="16" name="SlideNumberArea1"/>
          <p:cNvSpPr>
            <a:spLocks noGrp="1" noChangeArrowheads="1"/>
            <a:extLst>
              <a:ext uri="smNativeData">
                <pr:smNativeData xmlns:pr="smNativeData" xmlns="smNativeData" val="SMDATA_15_8D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26B69-2798-A79D-D64A-D1C825042084}" type="slidenum">
              <a:t>13</a:t>
            </a:fld>
          </a:p>
        </p:txBody>
      </p:sp>
    </p:spTree>
  </p:cSld>
  <p:clrMapOvr>
    <a:masterClrMapping/>
  </p:clrMapOvr>
  <p:timing>
    <p:tnLst>
      <p:par>
        <p:cTn id="1" dur="indefinite" restart="never" nodeType="tmRoot"/>
      </p:par>
    </p:tnLst>
  </p:timing>
</p:sld>
</file>

<file path=ppt/slides/slide14.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AwUAAHsDAACzRQAA/AUAABAAAAAmAAAACAAAAAEgAAAAAAAA"/>
              </a:ext>
            </a:extLst>
          </p:cNvSpPr>
          <p:nvPr>
            <p:ph type="title"/>
          </p:nvPr>
        </p:nvSpPr>
        <p:spPr>
          <a:xfrm>
            <a:off x="814705" y="565785"/>
            <a:ext cx="10515600" cy="407035"/>
          </a:xfrm>
        </p:spPr>
        <p:txBody>
          <a:bodyPr vert="horz" wrap="square" lIns="91440" tIns="45720" rIns="91440" bIns="45720" numCol="1" spcCol="215900" anchor="ctr">
            <a:prstTxWarp prst="textNoShape">
              <a:avLst/>
            </a:prstTxWarp>
          </a:bodyPr>
          <a:lstStyle/>
          <a:p>
            <a:pPr algn="ctr">
              <a:defRPr lang="en-us" sz="3000" cap="none">
                <a:solidFill>
                  <a:srgbClr val="002868"/>
                </a:solidFill>
                <a:latin typeface="Times New Roman" pitchFamily="1" charset="0"/>
                <a:ea typeface="Calibri Light" pitchFamily="2" charset="0"/>
                <a:cs typeface="Times New Roman" pitchFamily="1" charset="0"/>
              </a:defRPr>
            </a:pPr>
            <a:r>
              <a:t>DISCLOSURES-2</a:t>
            </a:r>
          </a:p>
        </p:txBody>
      </p:sp>
      <p:sp>
        <p:nvSpPr>
          <p:cNvPr id="3" name="Conten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tgIAAJEHAABXSQAA1xkAABAAAAAmAAAACAAAAAEgAAAAAAAA"/>
              </a:ext>
            </a:extLst>
          </p:cNvSpPr>
          <p:nvPr>
            <p:ph type="body" idx="1"/>
          </p:nvPr>
        </p:nvSpPr>
        <p:spPr>
          <a:xfrm>
            <a:off x="440690" y="1229995"/>
            <a:ext cx="11481435" cy="2970530"/>
          </a:xfrm>
        </p:spPr>
        <p:txBody>
          <a:bodyPr vert="horz" wrap="square" lIns="91440" tIns="45720" rIns="91440" bIns="45720" numCol="1" spcCol="215900" anchor="t">
            <a:prstTxWarp prst="textNoShape">
              <a:avLst/>
            </a:prstTxWarp>
          </a:bodyPr>
          <a:lstStyle/>
          <a:p>
            <a:pPr>
              <a:defRPr lang="en-us" sz="1950" cap="none">
                <a:latin typeface="Times New Roman" pitchFamily="1" charset="0"/>
                <a:ea typeface="Calibri" pitchFamily="2" charset="0"/>
                <a:cs typeface="Times New Roman" pitchFamily="1" charset="0"/>
              </a:defRPr>
            </a:pPr>
            <a:r>
              <a:t>Asset management fees are not included in the examples</a:t>
            </a:r>
          </a:p>
          <a:p>
            <a:pPr>
              <a:defRPr lang="en-us" sz="1950" cap="none">
                <a:latin typeface="Times New Roman" pitchFamily="1" charset="0"/>
                <a:ea typeface="Calibri" pitchFamily="2" charset="0"/>
                <a:cs typeface="Times New Roman" pitchFamily="1" charset="0"/>
              </a:defRPr>
            </a:pPr>
            <a:r>
              <a:t>Year 1 does not begin at the date of the property purchase. Year 1 begins after the 3 - 6 months period used to build cash reserves for the property</a:t>
            </a:r>
          </a:p>
          <a:p>
            <a:pPr>
              <a:defRPr lang="en-us" sz="1950" cap="none">
                <a:latin typeface="Times New Roman" pitchFamily="1" charset="0"/>
                <a:ea typeface="Calibri" pitchFamily="2" charset="0"/>
                <a:cs typeface="Times New Roman" pitchFamily="1" charset="0"/>
              </a:defRPr>
            </a:pPr>
            <a:r>
              <a:t>Assumed mortgage terms/payments may change throughout the life of the loan. We will evaluate the mortgage rates constantly to take advantage of better mortgage terms to decrease Debt Service</a:t>
            </a:r>
          </a:p>
          <a:p>
            <a:pPr>
              <a:defRPr lang="en-us" sz="1950" cap="none">
                <a:latin typeface="Times New Roman" pitchFamily="1" charset="0"/>
                <a:ea typeface="Calibri" pitchFamily="2" charset="0"/>
                <a:cs typeface="Times New Roman" pitchFamily="1" charset="0"/>
              </a:defRPr>
            </a:pPr>
            <a:r>
              <a:t>Above financial projections are not guarantees of future performance and involve known and unknown factors, risks, uncertainties and contingencies, many of which are beyond management’s control. These factors and risks could cause actual results and performance to differ materially from the above financial projections.</a:t>
            </a:r>
          </a:p>
          <a:p>
            <a:pPr>
              <a:defRPr lang="en-us" sz="1950" cap="none">
                <a:latin typeface="Times New Roman" pitchFamily="1" charset="0"/>
                <a:ea typeface="Calibri" pitchFamily="2" charset="0"/>
                <a:cs typeface="Times New Roman" pitchFamily="1" charset="0"/>
              </a:defRPr>
            </a:pPr>
          </a:p>
          <a:p>
            <a:pPr>
              <a:defRPr lang="en-us" sz="1950" cap="none">
                <a:latin typeface="Times New Roman" pitchFamily="1" charset="0"/>
                <a:ea typeface="Calibri" pitchFamily="2" charset="0"/>
                <a:cs typeface="Times New Roman" pitchFamily="1" charset="0"/>
              </a:defRPr>
            </a:pPr>
          </a:p>
        </p:txBody>
      </p:sp>
      <p:grpSp>
        <p:nvGrpSpPr>
          <p:cNvPr id="4" name="Group 3"/>
          <p:cNvGrpSpPr>
            <a:extLst>
              <a:ext uri="smNativeData">
                <pr:smNativeData xmlns:pr="smNativeData" xmlns="smNativeData" val="SMDATA_6_8DWzYhMAAAAlAAAAAQAAAA8BAAAAkAAAAEgAAACQAAAASAAAAAAAAAAAAAAAAAAAABcAAAAUAAAAAAAAAAAAAAD/fwAA/38AAAAAAAAJAAAABAAAAAcAAAAfAAAAVAAAAAAAAAAAAAAAAAAAAAAAAAAAAAAAAAAAAAAAAAAAAAAAAAAAAAAAAAAAAAAAAAAAAAAAAAAAAAAAAAAAAAAAAAAAAAAAAAAAAAAAAAAAAAAAAAAAACEAAAAYAAAAFAAAAG4WAAA0BgAAEjQAAIoHAAAQAAAAJgAAAAgAAAD/////AAAAAA=="/>
              </a:ext>
            </a:extLst>
          </p:cNvGrpSpPr>
          <p:nvPr/>
        </p:nvGrpSpPr>
        <p:grpSpPr>
          <a:xfrm>
            <a:off x="3646170" y="1008380"/>
            <a:ext cx="4818380" cy="217170"/>
            <a:chOff x="3646170" y="1008380"/>
            <a:chExt cx="4818380" cy="217170"/>
          </a:xfrm>
        </p:grpSpPr>
        <p:sp>
          <p:nvSpPr>
            <p:cNvPr id="10" name="Text Box 2"/>
            <p:cNvSpPr>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uyMAADQGAADXJQAAigcAAAAAAAAmAAAACAAAAP//////////"/>
                </a:ext>
              </a:extLst>
            </p:cNvSpPr>
            <p:nvPr/>
          </p:nvSpPr>
          <p:spPr>
            <a:xfrm>
              <a:off x="5808345" y="100838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8DWzYhMAAAAlAAAAAQAAAA8BAAAAkAAAAEgAAACQAAAASAAAAAAAAAAAAAAAAAAAABcAAAAUAAAAAAAAAAAAAAD/fwAA/38AAAAAAAAJAAAABAAAAKJPcC4fAAAAVAAAAAAAAAAAAAAAAAAAAAAAAAAAAAAAAAAAAAAAAAAAAAAAAAAAAAAAAAAAAAAAAAAAAAAAAAAAAAAAAAAAAAAAAAAAAAAAAAAAAAAAAAAAAAAAAAAAACEAAAAYAAAAFAAAAG4WAAB9BgAAEjQAAFUHAAAAAAAAJgAAAAgAAAD/////AAAAAA=="/>
                </a:ext>
              </a:extLst>
            </p:cNvGrpSpPr>
            <p:nvPr/>
          </p:nvGrpSpPr>
          <p:grpSpPr>
            <a:xfrm>
              <a:off x="3646170" y="1054735"/>
              <a:ext cx="4818380" cy="137160"/>
              <a:chOff x="3646170" y="1054735"/>
              <a:chExt cx="4818380" cy="137160"/>
            </a:xfrm>
          </p:grpSpPr>
          <p:sp>
            <p:nvSpPr>
              <p:cNvPr id="9" name="Rectangle 6"/>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bhYAAH0GAABGIAAAVQcAAAAAAAAmAAAACAAAAP//////////"/>
                  </a:ext>
                </a:extLst>
              </p:cNvSpPr>
              <p:nvPr/>
            </p:nvSpPr>
            <p:spPr>
              <a:xfrm>
                <a:off x="3646170" y="105473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OioAAH0GAAASNAAAVQcAAAAAAAAmAAAACAAAAP//////////"/>
                  </a:ext>
                </a:extLst>
              </p:cNvSpPr>
              <p:nvPr/>
            </p:nvSpPr>
            <p:spPr>
              <a:xfrm>
                <a:off x="6864350" y="105473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USAAAH0GAAApKgAAVQcAAAAAAAAmAAAACAAAAP//////////"/>
                  </a:ext>
                </a:extLst>
              </p:cNvSpPr>
              <p:nvPr/>
            </p:nvSpPr>
            <p:spPr>
              <a:xfrm>
                <a:off x="5253355" y="105473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8D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MCUAAIIGAADrJQAAPgcAAAAAAAAmAAAACAAAAP//////////"/>
                  </a:ext>
                </a:extLst>
              </p:cNvSpPr>
              <p:nvPr/>
            </p:nvSpPr>
            <p:spPr>
              <a:xfrm>
                <a:off x="6045200" y="105791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8D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AAN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3"/>
          <a:stretch>
            <a:fillRect/>
          </a:stretch>
        </p:blipFill>
        <p:spPr>
          <a:xfrm>
            <a:off x="10820400" y="86995"/>
            <a:ext cx="1371600" cy="1371600"/>
          </a:xfrm>
          <a:prstGeom prst="rect">
            <a:avLst/>
          </a:prstGeom>
          <a:noFill/>
          <a:ln>
            <a:noFill/>
          </a:ln>
          <a:effectLst/>
        </p:spPr>
      </p:pic>
      <p:sp>
        <p:nvSpPr>
          <p:cNvPr id="16" name="SlideNumberArea1"/>
          <p:cNvSpPr>
            <a:spLocks noGrp="1" noChangeArrowheads="1"/>
            <a:extLst>
              <a:ext uri="smNativeData">
                <pr:smNativeData xmlns:pr="smNativeData" xmlns="smNativeData" val="SMDATA_15_8D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Ns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22ECC-8298-A7D8-D64A-748D60042021}" type="slidenum">
              <a:t>14</a:t>
            </a:fld>
          </a:p>
        </p:txBody>
      </p:sp>
    </p:spTree>
  </p:cSld>
  <p:clrMapOvr>
    <a:masterClrMapping/>
  </p:clrMapOvr>
  <p:timing>
    <p:tnLst>
      <p:par>
        <p:cTn id="1" dur="indefinite" restart="never" nodeType="tmRoot"/>
      </p:par>
    </p:tnLst>
  </p:timing>
</p:sld>
</file>

<file path=ppt/slides/slide2.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AwUAAHsDAACzRQAA/AUAABAAAAAmAAAACAAAAAEgAAAAAAAA"/>
              </a:ext>
            </a:extLst>
          </p:cNvSpPr>
          <p:nvPr>
            <p:ph type="title"/>
          </p:nvPr>
        </p:nvSpPr>
        <p:spPr>
          <a:xfrm>
            <a:off x="814705" y="565785"/>
            <a:ext cx="10515600" cy="407035"/>
          </a:xfrm>
        </p:spPr>
        <p:txBody>
          <a:bodyPr vert="horz" wrap="square" lIns="91440" tIns="45720" rIns="91440" bIns="45720" numCol="1" spcCol="215900" anchor="ctr">
            <a:prstTxWarp prst="textNoShape">
              <a:avLst/>
            </a:prstTxWarp>
          </a:bodyPr>
          <a:lstStyle/>
          <a:p>
            <a:pPr algn="ctr">
              <a:defRPr lang="en-us" sz="3000" cap="none">
                <a:solidFill>
                  <a:srgbClr val="002868"/>
                </a:solidFill>
                <a:latin typeface="Times New Roman" pitchFamily="1" charset="0"/>
                <a:ea typeface="Calibri Light" pitchFamily="2" charset="0"/>
                <a:cs typeface="Times New Roman" pitchFamily="1" charset="0"/>
              </a:defRPr>
            </a:pPr>
            <a:r>
              <a:t>MULTI-FAMILY REAL ESTATE PROPERTY CLASS</a:t>
            </a:r>
          </a:p>
        </p:txBody>
      </p:sp>
      <p:sp>
        <p:nvSpPr>
          <p:cNvPr id="3" name="Conten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1wIAAPMIAABXSQAAPicAABAAAAAmAAAACAAAAAEgAAAAAAAA"/>
              </a:ext>
            </a:extLst>
          </p:cNvSpPr>
          <p:nvPr>
            <p:ph type="body" idx="1"/>
          </p:nvPr>
        </p:nvSpPr>
        <p:spPr>
          <a:xfrm>
            <a:off x="461645" y="1454785"/>
            <a:ext cx="11460480" cy="4924425"/>
          </a:xfrm>
        </p:spPr>
        <p:txBody>
          <a:bodyPr vert="horz" wrap="square" lIns="91440" tIns="45720" rIns="91440" bIns="45720" numCol="1" spcCol="215900" anchor="t">
            <a:prstTxWarp prst="textNoShape">
              <a:avLst/>
            </a:prstTxWarp>
          </a:bodyPr>
          <a:lstStyle/>
          <a:p>
            <a:pPr>
              <a:defRPr lang="en-us" sz="1950" cap="none"/>
            </a:pPr>
            <a:r>
              <a:rPr lang="en-us" cap="none">
                <a:latin typeface="Times New Roman" pitchFamily="1" charset="0"/>
                <a:ea typeface="Calibri" pitchFamily="2" charset="0"/>
                <a:cs typeface="Times New Roman" pitchFamily="1" charset="0"/>
              </a:rPr>
              <a:t>Class A: New to 10 years old. Market Cap rate 4 - 6%. High end interior and exterior amenities. High quality construction with high quality materials. Very little to no maintenance issues. Low vacancy and demand the highest rents. Attracts high-income earning tenants; these tenants usually take care of the property.</a:t>
            </a:r>
            <a:endParaRPr lang="en-us" cap="none">
              <a:latin typeface="Times New Roman" pitchFamily="1" charset="0"/>
              <a:ea typeface="Calibri" pitchFamily="2" charset="0"/>
              <a:cs typeface="Times New Roman" pitchFamily="1" charset="0"/>
            </a:endParaRPr>
          </a:p>
          <a:p>
            <a:pPr>
              <a:defRPr lang="en-us" sz="1950" cap="none">
                <a:latin typeface="Times New Roman" pitchFamily="1" charset="0"/>
                <a:ea typeface="Calibri" pitchFamily="2" charset="0"/>
                <a:cs typeface="Times New Roman" pitchFamily="1" charset="0"/>
              </a:defRPr>
            </a:pPr>
            <a:r>
              <a:t>Class B: 10 to 20 years old. Market Cap rate 6 - 8%. Exterior and interior amenity package is dated and less than what is offered by properties in the high end of the market. Good quality construction. Some to little deferred maintenance. Rental income a bit lower than Class A. Attracts some middle-middle to mainly upper-middle income earning tenants.</a:t>
            </a:r>
          </a:p>
          <a:p>
            <a:pPr>
              <a:defRPr lang="en-us" sz="1950" cap="none">
                <a:latin typeface="Times New Roman" pitchFamily="1" charset="0"/>
                <a:ea typeface="Calibri" pitchFamily="2" charset="0"/>
                <a:cs typeface="Times New Roman" pitchFamily="1" charset="0"/>
              </a:defRPr>
            </a:pPr>
            <a:r>
              <a:t>Class C: 20 to 40 years old. Market Cap rate 6 - 8%. Limited, dated exterior and interior amenity package. Improvements show some age and deferred maintenance (this may require some costly maintenance). Majority of the appliances are original. Rental income below Class B. Attracts some lower-middle to mainly middle-middle income earning tenants</a:t>
            </a:r>
          </a:p>
          <a:p>
            <a:pPr>
              <a:defRPr lang="en-us" sz="1950" cap="none">
                <a:latin typeface="Times New Roman" pitchFamily="1" charset="0"/>
                <a:ea typeface="Calibri" pitchFamily="2" charset="0"/>
                <a:cs typeface="Times New Roman" pitchFamily="1" charset="0"/>
              </a:defRPr>
            </a:pPr>
            <a:r>
              <a:t>Class D: 40+ years old. Market Cap rate 8%+. Challenging to collect rent and the crime rate is generally high. Low construction quality and condition. Attracts lowest-income earning tenants; these tenants usually do not take care of the property. Rental income is in the lower side of the market. Nickname as the “war zone”. </a:t>
            </a:r>
          </a:p>
          <a:p>
            <a:pPr>
              <a:defRPr lang="en-us" sz="1950" cap="none">
                <a:latin typeface="Times New Roman" pitchFamily="1" charset="0"/>
                <a:ea typeface="Calibri" pitchFamily="2" charset="0"/>
                <a:cs typeface="Times New Roman" pitchFamily="1" charset="0"/>
              </a:defRPr>
            </a:pPr>
            <a:r>
              <a:t>References: </a:t>
            </a:r>
            <a:r>
              <a:rPr lang="en-us" u="sng" cap="none">
                <a:solidFill>
                  <a:schemeClr val="hlink"/>
                </a:solidFill>
                <a:hlinkClick r:id="rId3"/>
              </a:rPr>
              <a:t>https://</a:t>
            </a:r>
            <a:r>
              <a:rPr lang="en-us" u="sng" cap="none">
                <a:solidFill>
                  <a:schemeClr val="hlink"/>
                </a:solidFill>
                <a:hlinkClick r:id="rId3"/>
              </a:rPr>
              <a:t>retipster.com/class-a-b-c-d-properties-explained/</a:t>
            </a:r>
            <a:r>
              <a:t> </a:t>
            </a:r>
          </a:p>
        </p:txBody>
      </p:sp>
      <p:grpSp>
        <p:nvGrpSpPr>
          <p:cNvPr id="4" name="Group 3"/>
          <p:cNvGrpSpPr>
            <a:extLst>
              <a:ext uri="smNativeData">
                <pr:smNativeData xmlns:pr="smNativeData" xmlns="smNativeData" val="SMDATA_6_8DWzYhMAAAAlAAAAAQAAAA8BAAAAkAAAAEgAAACQAAAASAAAAAAAAAAAAAAAAAAAABcAAAAUAAAAAAAAAAAAAAD/fwAA/38AAAAAAAAJAAAABAAAAEUAAAAfAAAAVAAAAAAAAAAAAAAAAAAAAAAAAAAAAAAAAAAAAAAAAAAAAAAAAAAAAAAAAAAAAAAAAAAAAAAAAAAAAAAAAAAAAAAAAAAAAAAAAAAAAAAAAAAAAAAAAAAAACEAAAAYAAAAFAAAAG4WAAA0BgAAEjQAAIoHAAAQAAAAJgAAAAgAAAD/////AAAAAA=="/>
              </a:ext>
            </a:extLst>
          </p:cNvGrpSpPr>
          <p:nvPr/>
        </p:nvGrpSpPr>
        <p:grpSpPr>
          <a:xfrm>
            <a:off x="3646170" y="1008380"/>
            <a:ext cx="4818380" cy="217170"/>
            <a:chOff x="3646170" y="1008380"/>
            <a:chExt cx="4818380" cy="217170"/>
          </a:xfrm>
        </p:grpSpPr>
        <p:sp>
          <p:nvSpPr>
            <p:cNvPr id="10" name="Text Box 2"/>
            <p:cNvSpPr>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uyMAADQGAADXJQAAigcAAAAAAAAmAAAACAAAAP//////////"/>
                </a:ext>
              </a:extLst>
            </p:cNvSpPr>
            <p:nvPr/>
          </p:nvSpPr>
          <p:spPr>
            <a:xfrm>
              <a:off x="5808345" y="100838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8DWzYhMAAAAlAAAAAQAAAA8BAAAAkAAAAEgAAACQAAAASAAAAAAAAAAAAAAAAAAAABcAAAAUAAAAAAAAAAAAAAD/fwAA/38AAAAAAAAJAAAABAAAAA0AAAAfAAAAVAAAAAAAAAAAAAAAAAAAAAAAAAAAAAAAAAAAAAAAAAAAAAAAAAAAAAAAAAAAAAAAAAAAAAAAAAAAAAAAAAAAAAAAAAAAAAAAAAAAAAAAAAAAAAAAAAAAACEAAAAYAAAAFAAAAG4WAAB9BgAAEjQAAFUHAAAAAAAAJgAAAAgAAAD/////AAAAAA=="/>
                </a:ext>
              </a:extLst>
            </p:cNvGrpSpPr>
            <p:nvPr/>
          </p:nvGrpSpPr>
          <p:grpSpPr>
            <a:xfrm>
              <a:off x="3646170" y="1054735"/>
              <a:ext cx="4818380" cy="137160"/>
              <a:chOff x="3646170" y="1054735"/>
              <a:chExt cx="4818380" cy="137160"/>
            </a:xfrm>
          </p:grpSpPr>
          <p:sp>
            <p:nvSpPr>
              <p:cNvPr id="9" name="Rectangle 6"/>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bhYAAH0GAABGIAAAVQcAAAAAAAAmAAAACAAAAP//////////"/>
                  </a:ext>
                </a:extLst>
              </p:cNvSpPr>
              <p:nvPr/>
            </p:nvSpPr>
            <p:spPr>
              <a:xfrm>
                <a:off x="3646170" y="105473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OioAAH0GAAASNAAAVQcAAAAAAAAmAAAACAAAAP//////////"/>
                  </a:ext>
                </a:extLst>
              </p:cNvSpPr>
              <p:nvPr/>
            </p:nvSpPr>
            <p:spPr>
              <a:xfrm>
                <a:off x="6864350" y="105473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USAAAH0GAAApKgAAVQcAAAAAAAAmAAAACAAAAP//////////"/>
                  </a:ext>
                </a:extLst>
              </p:cNvSpPr>
              <p:nvPr/>
            </p:nvSpPr>
            <p:spPr>
              <a:xfrm>
                <a:off x="5253355" y="105473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8D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MCUAAIIGAADrJQAAPgcAAAAAAAAmAAAACAAAAP//////////"/>
                  </a:ext>
                </a:extLst>
              </p:cNvSpPr>
              <p:nvPr/>
            </p:nvSpPr>
            <p:spPr>
              <a:xfrm>
                <a:off x="6045200" y="105791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Ow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8D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D/////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4"/>
          <a:stretch>
            <a:fillRect/>
          </a:stretch>
        </p:blipFill>
        <p:spPr>
          <a:xfrm>
            <a:off x="10820400" y="86995"/>
            <a:ext cx="1371600" cy="1371600"/>
          </a:xfrm>
          <a:prstGeom prst="rect">
            <a:avLst/>
          </a:prstGeom>
          <a:noFill/>
          <a:ln>
            <a:noFill/>
          </a:ln>
          <a:effectLst/>
        </p:spPr>
      </p:pic>
      <p:sp>
        <p:nvSpPr>
          <p:cNvPr id="16" name="SlideNumberArea1"/>
          <p:cNvSpPr>
            <a:spLocks noGrp="1" noChangeArrowheads="1"/>
            <a:extLst>
              <a:ext uri="smNativeData">
                <pr:smNativeData xmlns:pr="smNativeData" xmlns="smNativeData" val="SMDATA_15_8D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CzyWAo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2531A-5498-A7A5-D64A-A2F01D0420F7}" type="slidenum">
              <a:t>2</a:t>
            </a:fld>
          </a:p>
        </p:txBody>
      </p:sp>
    </p:spTree>
  </p:cSld>
  <p:clrMapOvr>
    <a:masterClrMapping/>
  </p:clrMapOvr>
  <p:timing>
    <p:tnLst>
      <p:par>
        <p:cTn id="1" dur="indefinite" restart="never" nodeType="tmRoot"/>
      </p:par>
    </p:tnLst>
  </p:timing>
</p:sld>
</file>

<file path=ppt/slides/slide3.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AwUAAHsDAACzRQAA/AUAABAAAAAmAAAACAAAAAEgAAAAAAAA"/>
              </a:ext>
            </a:extLst>
          </p:cNvSpPr>
          <p:nvPr>
            <p:ph type="title"/>
          </p:nvPr>
        </p:nvSpPr>
        <p:spPr>
          <a:xfrm>
            <a:off x="814705" y="565785"/>
            <a:ext cx="10515600" cy="407035"/>
          </a:xfrm>
        </p:spPr>
        <p:txBody>
          <a:bodyPr vert="horz" wrap="square" lIns="91440" tIns="45720" rIns="91440" bIns="45720" numCol="1" spcCol="215900" anchor="ctr">
            <a:prstTxWarp prst="textNoShape">
              <a:avLst/>
            </a:prstTxWarp>
          </a:bodyPr>
          <a:lstStyle/>
          <a:p>
            <a:pPr algn="ctr">
              <a:defRPr lang="en-us" sz="3000" cap="none">
                <a:solidFill>
                  <a:srgbClr val="002868"/>
                </a:solidFill>
                <a:latin typeface="Times New Roman" pitchFamily="1" charset="0"/>
                <a:ea typeface="Calibri Light" pitchFamily="2" charset="0"/>
                <a:cs typeface="Times New Roman" pitchFamily="1" charset="0"/>
              </a:defRPr>
            </a:pPr>
            <a:r>
              <a:t>ITEMS TO KEEP IN MIND </a:t>
            </a:r>
          </a:p>
        </p:txBody>
      </p:sp>
      <p:sp>
        <p:nvSpPr>
          <p:cNvPr id="3" name="Conten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1wIAAPMIAABXSQAAPicAABAAAAAmAAAACAAAAAEgAAAAAAAA"/>
              </a:ext>
            </a:extLst>
          </p:cNvSpPr>
          <p:nvPr>
            <p:ph type="body" idx="1"/>
          </p:nvPr>
        </p:nvSpPr>
        <p:spPr>
          <a:xfrm>
            <a:off x="461645" y="1454785"/>
            <a:ext cx="11460480" cy="4924425"/>
          </a:xfrm>
        </p:spPr>
        <p:txBody>
          <a:bodyPr vert="horz" wrap="square" lIns="91440" tIns="45720" rIns="91440" bIns="45720" numCol="1" spcCol="215900" anchor="t">
            <a:prstTxWarp prst="textNoShape">
              <a:avLst/>
            </a:prstTxWarp>
          </a:bodyPr>
          <a:lstStyle/>
          <a:p>
            <a:pPr>
              <a:defRPr lang="en-us" sz="1950" cap="none"/>
            </a:pPr>
            <a:r>
              <a:rPr lang="en-us" cap="none">
                <a:latin typeface="Times New Roman" pitchFamily="1" charset="0"/>
                <a:ea typeface="Calibri" pitchFamily="2" charset="0"/>
                <a:cs typeface="Times New Roman" pitchFamily="1" charset="0"/>
              </a:rPr>
              <a:t>The cap rates mentioned in previous slide can vary depending of the situation; for example, let’s say we have a Class C with a lot of value-add of 70% occupied and 30% units vacant (somewhat stable property). Due to this situation this property can be selling at higher cap rates</a:t>
            </a:r>
            <a:endParaRPr lang="en-us" cap="none">
              <a:latin typeface="Times New Roman" pitchFamily="1" charset="0"/>
              <a:ea typeface="Calibri" pitchFamily="2" charset="0"/>
              <a:cs typeface="Times New Roman" pitchFamily="1" charset="0"/>
            </a:endParaRPr>
          </a:p>
          <a:p>
            <a:pPr>
              <a:defRPr lang="en-us" sz="1950" cap="none">
                <a:latin typeface="Times New Roman" pitchFamily="1" charset="0"/>
                <a:ea typeface="Calibri" pitchFamily="2" charset="0"/>
                <a:cs typeface="Times New Roman" pitchFamily="1" charset="0"/>
              </a:defRPr>
            </a:pPr>
            <a:r>
              <a:t>However, this particular property requires more capital, work and time; before it can optimally be rented at let’s say 90% - 95% occupied. At the same after fully stabilized, this particular property can generate great returns</a:t>
            </a:r>
          </a:p>
          <a:p>
            <a:pPr>
              <a:defRPr lang="en-us" sz="1950" cap="none">
                <a:latin typeface="Times New Roman" pitchFamily="1" charset="0"/>
                <a:ea typeface="Calibri" pitchFamily="2" charset="0"/>
                <a:cs typeface="Times New Roman" pitchFamily="1" charset="0"/>
              </a:defRPr>
            </a:pPr>
            <a:r>
              <a:t>The cap rate, when calculated correctly taking into account all operating expenses, gives you a picture of the current return the property is making. Basically, the current situation of the property’s financial</a:t>
            </a:r>
          </a:p>
          <a:p>
            <a:pPr>
              <a:defRPr lang="en-us" sz="1950" cap="none">
                <a:latin typeface="Times New Roman" pitchFamily="1" charset="0"/>
                <a:ea typeface="Calibri" pitchFamily="2" charset="0"/>
                <a:cs typeface="Times New Roman" pitchFamily="1" charset="0"/>
              </a:defRPr>
            </a:pPr>
            <a:r>
              <a:t>However, hidden items such as costly deferred maintenance inherited by new owners will decrease the cap rate in the future. This is because hidden items will be an expense to the new owner decreasing </a:t>
            </a:r>
            <a:r>
              <a:t>NOI and cap rate</a:t>
            </a:r>
          </a:p>
          <a:p>
            <a:pPr>
              <a:defRPr lang="en-us" sz="1950" cap="none">
                <a:latin typeface="Times New Roman" pitchFamily="1" charset="0"/>
                <a:ea typeface="Calibri" pitchFamily="2" charset="0"/>
                <a:cs typeface="Times New Roman" pitchFamily="1" charset="0"/>
              </a:defRPr>
            </a:pPr>
            <a:r>
              <a:t>A Buyer should be careful of the hidden items not taken into account in calculating the current cap rate for the property the Buyer wants to acquire</a:t>
            </a:r>
          </a:p>
          <a:p>
            <a:pPr>
              <a:defRPr lang="en-us" sz="1950" cap="none">
                <a:latin typeface="Times New Roman" pitchFamily="1" charset="0"/>
                <a:ea typeface="Calibri" pitchFamily="2" charset="0"/>
                <a:cs typeface="Times New Roman" pitchFamily="1" charset="0"/>
              </a:defRPr>
            </a:pPr>
          </a:p>
          <a:p>
            <a:pPr>
              <a:defRPr lang="en-us" sz="1950" cap="none">
                <a:latin typeface="Times New Roman" pitchFamily="1" charset="0"/>
                <a:ea typeface="Calibri" pitchFamily="2" charset="0"/>
                <a:cs typeface="Times New Roman" pitchFamily="1" charset="0"/>
              </a:defRPr>
            </a:pPr>
          </a:p>
          <a:p>
            <a:pPr>
              <a:defRPr lang="en-us" sz="1950" cap="none">
                <a:latin typeface="Times New Roman" pitchFamily="1" charset="0"/>
                <a:ea typeface="Calibri" pitchFamily="2" charset="0"/>
                <a:cs typeface="Times New Roman" pitchFamily="1" charset="0"/>
              </a:defRPr>
            </a:pPr>
          </a:p>
        </p:txBody>
      </p:sp>
      <p:grpSp>
        <p:nvGrpSpPr>
          <p:cNvPr id="4" name="Group 3"/>
          <p:cNvGrpSpPr>
            <a:extLst>
              <a:ext uri="smNativeData">
                <pr:smNativeData xmlns:pr="smNativeData" xmlns="smNativeData" val="SMDATA_6_8DWzYhMAAAAlAAAAAQAAAA8BAAAAkAAAAEgAAACQAAAASAAAAAAAAAAAAAAAAAAAABcAAAAUAAAAAAAAAAAAAAD/fwAA/38AAAAAAAAJAAAABAAAAEUAAAAfAAAAVAAAAAAAAAAAAAAAAAAAAAAAAAAAAAAAAAAAAAAAAAAAAAAAAAAAAAAAAAAAAAAAAAAAAAAAAAAAAAAAAAAAAAAAAAAAAAAAAAAAAAAAAAAAAAAAAAAAACEAAAAYAAAAFAAAAG4WAAA0BgAAEjQAAIoHAAAQAAAAJgAAAAgAAAD/////AAAAAA=="/>
              </a:ext>
            </a:extLst>
          </p:cNvGrpSpPr>
          <p:nvPr/>
        </p:nvGrpSpPr>
        <p:grpSpPr>
          <a:xfrm>
            <a:off x="3646170" y="1008380"/>
            <a:ext cx="4818380" cy="217170"/>
            <a:chOff x="3646170" y="1008380"/>
            <a:chExt cx="4818380" cy="217170"/>
          </a:xfrm>
        </p:grpSpPr>
        <p:sp>
          <p:nvSpPr>
            <p:cNvPr id="10" name="Text Box 2"/>
            <p:cNvSpPr>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uyMAADQGAADXJQAAigcAAAAAAAAmAAAACAAAAP//////////"/>
                </a:ext>
              </a:extLst>
            </p:cNvSpPr>
            <p:nvPr/>
          </p:nvSpPr>
          <p:spPr>
            <a:xfrm>
              <a:off x="5808345" y="100838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8DWzYhMAAAAlAAAAAQAAAA8BAAAAkAAAAEgAAACQAAAASAAAAAAAAAAAAAAAAAAAABcAAAAUAAAAAAAAAAAAAAD/fwAA/38AAAAAAAAJAAAABAAAAA0AAAAfAAAAVAAAAAAAAAAAAAAAAAAAAAAAAAAAAAAAAAAAAAAAAAAAAAAAAAAAAAAAAAAAAAAAAAAAAAAAAAAAAAAAAAAAAAAAAAAAAAAAAAAAAAAAAAAAAAAAAAAAACEAAAAYAAAAFAAAAG4WAAB9BgAAEjQAAFUHAAAAAAAAJgAAAAgAAAD/////AAAAAA=="/>
                </a:ext>
              </a:extLst>
            </p:cNvGrpSpPr>
            <p:nvPr/>
          </p:nvGrpSpPr>
          <p:grpSpPr>
            <a:xfrm>
              <a:off x="3646170" y="1054735"/>
              <a:ext cx="4818380" cy="137160"/>
              <a:chOff x="3646170" y="1054735"/>
              <a:chExt cx="4818380" cy="137160"/>
            </a:xfrm>
          </p:grpSpPr>
          <p:sp>
            <p:nvSpPr>
              <p:cNvPr id="9" name="Rectangle 6"/>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bhYAAH0GAABGIAAAVQcAAAAAAAAmAAAACAAAAP//////////"/>
                  </a:ext>
                </a:extLst>
              </p:cNvSpPr>
              <p:nvPr/>
            </p:nvSpPr>
            <p:spPr>
              <a:xfrm>
                <a:off x="3646170" y="105473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OioAAH0GAAASNAAAVQcAAAAAAAAmAAAACAAAAP//////////"/>
                  </a:ext>
                </a:extLst>
              </p:cNvSpPr>
              <p:nvPr/>
            </p:nvSpPr>
            <p:spPr>
              <a:xfrm>
                <a:off x="6864350" y="105473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IM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USAAAH0GAAApKgAAVQcAAAAAAAAmAAAACAAAAP//////////"/>
                  </a:ext>
                </a:extLst>
              </p:cNvSpPr>
              <p:nvPr/>
            </p:nvSpPr>
            <p:spPr>
              <a:xfrm>
                <a:off x="5253355" y="105473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8D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MCUAAIIGAADrJQAAPgcAAAAAAAAmAAAACAAAAP//////////"/>
                  </a:ext>
                </a:extLst>
              </p:cNvSpPr>
              <p:nvPr/>
            </p:nvSpPr>
            <p:spPr>
              <a:xfrm>
                <a:off x="6045200" y="105791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IM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PE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IM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8D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geG1s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3"/>
          <a:stretch>
            <a:fillRect/>
          </a:stretch>
        </p:blipFill>
        <p:spPr>
          <a:xfrm>
            <a:off x="10820400" y="86995"/>
            <a:ext cx="1371600" cy="1371600"/>
          </a:xfrm>
          <a:prstGeom prst="rect">
            <a:avLst/>
          </a:prstGeom>
          <a:noFill/>
          <a:ln>
            <a:noFill/>
          </a:ln>
          <a:effectLst/>
        </p:spPr>
      </p:pic>
      <p:sp>
        <p:nvSpPr>
          <p:cNvPr id="16" name="SlideNumberArea1"/>
          <p:cNvSpPr>
            <a:spLocks noGrp="1" noChangeArrowheads="1"/>
            <a:extLst>
              <a:ext uri="smNativeData">
                <pr:smNativeData xmlns:pr="smNativeData" xmlns="smNativeData" val="SMDATA_15_8D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21825-6B98-A7EE-D64A-9DBB560420C8}" type="slidenum">
              <a:t>3</a:t>
            </a:fld>
          </a:p>
        </p:txBody>
      </p:sp>
    </p:spTree>
  </p:cSld>
  <p:clrMapOvr>
    <a:masterClrMapping/>
  </p:clrMapOvr>
  <p:timing>
    <p:tnLst>
      <p:par>
        <p:cTn id="1" dur="indefinite" restart="never" nodeType="tmRoot"/>
      </p:par>
    </p:tnLst>
  </p:timing>
</p:sld>
</file>

<file path=ppt/slides/slide4.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AwUAAHsDAACzRQAA/AUAABAAAAAmAAAACAAAAAEgAAAAAAAA"/>
              </a:ext>
            </a:extLst>
          </p:cNvSpPr>
          <p:nvPr>
            <p:ph type="title"/>
          </p:nvPr>
        </p:nvSpPr>
        <p:spPr>
          <a:xfrm>
            <a:off x="814705" y="565785"/>
            <a:ext cx="10515600" cy="407035"/>
          </a:xfrm>
        </p:spPr>
        <p:txBody>
          <a:bodyPr vert="horz" wrap="square" lIns="91440" tIns="45720" rIns="91440" bIns="45720" numCol="1" spcCol="215900" anchor="ctr">
            <a:prstTxWarp prst="textNoShape">
              <a:avLst/>
            </a:prstTxWarp>
          </a:bodyPr>
          <a:lstStyle/>
          <a:p>
            <a:pPr algn="ctr">
              <a:defRPr lang="en-us" sz="3000" cap="none">
                <a:solidFill>
                  <a:srgbClr val="002868"/>
                </a:solidFill>
                <a:latin typeface="Times New Roman" pitchFamily="1" charset="0"/>
                <a:ea typeface="Calibri Light" pitchFamily="2" charset="0"/>
                <a:cs typeface="Times New Roman" pitchFamily="1" charset="0"/>
              </a:defRPr>
            </a:pPr>
            <a:r>
              <a:t>EXAMPLE 1 (CASH FLOW)</a:t>
            </a:r>
          </a:p>
        </p:txBody>
      </p:sp>
      <p:sp>
        <p:nvSpPr>
          <p:cNvPr id="3" name="Conten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FwMAAJEHAABLSQAAbw4AABAAAAAmAAAACAAAAAEgAAAAAAAA"/>
              </a:ext>
            </a:extLst>
          </p:cNvSpPr>
          <p:nvPr>
            <p:ph type="body" idx="1"/>
          </p:nvPr>
        </p:nvSpPr>
        <p:spPr>
          <a:xfrm>
            <a:off x="502285" y="1229995"/>
            <a:ext cx="11412220" cy="1116330"/>
          </a:xfrm>
        </p:spPr>
        <p:txBody>
          <a:bodyPr vert="horz" wrap="square" lIns="91440" tIns="45720" rIns="91440" bIns="45720" numCol="1" spcCol="215900" anchor="t">
            <a:prstTxWarp prst="textNoShape">
              <a:avLst/>
            </a:prstTxWarp>
          </a:bodyPr>
          <a:lstStyle/>
          <a:p>
            <a:pPr>
              <a:defRPr lang="en-us" sz="1950" cap="none"/>
            </a:pPr>
            <a:r>
              <a:rPr lang="en-us" cap="none">
                <a:latin typeface="Times New Roman" pitchFamily="1" charset="0"/>
                <a:ea typeface="Calibri" pitchFamily="2" charset="0"/>
                <a:cs typeface="Times New Roman" pitchFamily="1" charset="0"/>
              </a:rPr>
              <a:t>Assume Class C property with acquisition cap rate of 8.0%</a:t>
            </a:r>
            <a:endParaRPr lang="en-us" cap="none">
              <a:latin typeface="Times New Roman" pitchFamily="1" charset="0"/>
              <a:ea typeface="Calibri" pitchFamily="2" charset="0"/>
              <a:cs typeface="Times New Roman" pitchFamily="1" charset="0"/>
            </a:endParaRPr>
          </a:p>
          <a:p>
            <a:pPr>
              <a:defRPr lang="en-us" sz="1950" cap="none"/>
            </a:pPr>
            <a:r>
              <a:rPr lang="en-us" cap="none">
                <a:latin typeface="Times New Roman" pitchFamily="1" charset="0"/>
                <a:ea typeface="Calibri" pitchFamily="2" charset="0"/>
                <a:cs typeface="Times New Roman" pitchFamily="1" charset="0"/>
              </a:rPr>
              <a:t>Assume cap rate increased by 5% yearly; this is not guaranteed</a:t>
            </a:r>
            <a:endParaRPr lang="en-us" cap="none">
              <a:latin typeface="Times New Roman" pitchFamily="1" charset="0"/>
              <a:ea typeface="Calibri" pitchFamily="2" charset="0"/>
              <a:cs typeface="Times New Roman" pitchFamily="1" charset="0"/>
            </a:endParaRPr>
          </a:p>
          <a:p>
            <a:pPr>
              <a:defRPr lang="en-us" sz="1950" cap="none">
                <a:latin typeface="Times New Roman" pitchFamily="1" charset="0"/>
                <a:ea typeface="Calibri" pitchFamily="2" charset="0"/>
                <a:cs typeface="Times New Roman" pitchFamily="1" charset="0"/>
              </a:defRPr>
            </a:pPr>
            <a:r>
              <a:t>Assume no refinance of the property, therefore, no increase in Debt Service</a:t>
            </a:r>
          </a:p>
          <a:p>
            <a:pPr>
              <a:defRPr lang="en-us" sz="1950" cap="none">
                <a:latin typeface="Times New Roman" pitchFamily="1" charset="0"/>
                <a:ea typeface="Calibri" pitchFamily="2" charset="0"/>
                <a:cs typeface="Times New Roman" pitchFamily="1" charset="0"/>
              </a:defRPr>
            </a:pPr>
          </a:p>
          <a:p>
            <a:pPr>
              <a:defRPr lang="en-us" sz="1950" cap="none">
                <a:latin typeface="Times New Roman" pitchFamily="1" charset="0"/>
                <a:ea typeface="Calibri" pitchFamily="2" charset="0"/>
                <a:cs typeface="Times New Roman" pitchFamily="1" charset="0"/>
              </a:defRPr>
            </a:pPr>
          </a:p>
          <a:p>
            <a:pPr>
              <a:defRPr lang="en-us" sz="1950" cap="none">
                <a:latin typeface="Times New Roman" pitchFamily="1" charset="0"/>
                <a:ea typeface="Calibri" pitchFamily="2" charset="0"/>
                <a:cs typeface="Times New Roman" pitchFamily="1" charset="0"/>
              </a:defRPr>
            </a:pPr>
          </a:p>
          <a:p>
            <a:pPr>
              <a:defRPr lang="en-us" sz="1950" cap="none">
                <a:latin typeface="Times New Roman" pitchFamily="1" charset="0"/>
                <a:ea typeface="Calibri" pitchFamily="2" charset="0"/>
                <a:cs typeface="Times New Roman" pitchFamily="1" charset="0"/>
              </a:defRPr>
            </a:pPr>
          </a:p>
        </p:txBody>
      </p:sp>
      <p:grpSp>
        <p:nvGrpSpPr>
          <p:cNvPr id="4" name="Group 3"/>
          <p:cNvGrpSpPr>
            <a:extLst>
              <a:ext uri="smNativeData">
                <pr:smNativeData xmlns:pr="smNativeData" xmlns="smNativeData" val="SMDATA_6_8DWzYhMAAAAlAAAAAQAAAA8BAAAAkAAAAEgAAACQAAAASAAAAAAAAAAAAAAAAAAAABcAAAAUAAAAAAAAAAAAAAD/fwAA/38AAAAAAAAJAAAABAAAAAAAAAAfAAAAVAAAAAAAAAAAAAAAAAAAAAAAAAAAAAAAAAAAAAAAAAAAAAAAAAAAAAAAAAAAAAAAAAAAAAAAAAAAAAAAAAAAAAAAAAAAAAAAAAAAAAAAAAAAAAAAAAAAACEAAAAYAAAAFAAAAG4WAAA0BgAAEjQAAIoHAAAQAAAAJgAAAAgAAAD/////AAAAAA=="/>
              </a:ext>
            </a:extLst>
          </p:cNvGrpSpPr>
          <p:nvPr/>
        </p:nvGrpSpPr>
        <p:grpSpPr>
          <a:xfrm>
            <a:off x="3646170" y="1008380"/>
            <a:ext cx="4818380" cy="217170"/>
            <a:chOff x="3646170" y="1008380"/>
            <a:chExt cx="4818380" cy="217170"/>
          </a:xfrm>
        </p:grpSpPr>
        <p:sp>
          <p:nvSpPr>
            <p:cNvPr id="10" name="Text Box 2"/>
            <p:cNvSpPr>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uyMAADQGAADXJQAAigcAAAAAAAAmAAAACAAAAP//////////"/>
                </a:ext>
              </a:extLst>
            </p:cNvSpPr>
            <p:nvPr/>
          </p:nvSpPr>
          <p:spPr>
            <a:xfrm>
              <a:off x="5808345" y="100838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8DWzYhMAAAAlAAAAAQAAAA8BAAAAkAAAAEgAAACQAAAASAAAAAAAAAAAAAAAAAAAABcAAAAUAAAAAAAAAAAAAAD/fwAA/38AAAAAAAAJAAAABAAAAAAAAAAfAAAAVAAAAAAAAAAAAAAAAAAAAAAAAAAAAAAAAAAAAAAAAAAAAAAAAAAAAAAAAAAAAAAAAAAAAAAAAAAAAAAAAAAAAAAAAAAAAAAAAAAAAAAAAAAAAAAAAAAAACEAAAAYAAAAFAAAAG4WAAB9BgAAEjQAAFUHAAAAAAAAJgAAAAgAAAD/////AAAAAA=="/>
                </a:ext>
              </a:extLst>
            </p:cNvGrpSpPr>
            <p:nvPr/>
          </p:nvGrpSpPr>
          <p:grpSpPr>
            <a:xfrm>
              <a:off x="3646170" y="1054735"/>
              <a:ext cx="4818380" cy="137160"/>
              <a:chOff x="3646170" y="1054735"/>
              <a:chExt cx="4818380" cy="137160"/>
            </a:xfrm>
          </p:grpSpPr>
          <p:sp>
            <p:nvSpPr>
              <p:cNvPr id="9" name="Rectangle 6"/>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bhYAAH0GAABGIAAAVQcAAAAAAAAmAAAACAAAAP//////////"/>
                  </a:ext>
                </a:extLst>
              </p:cNvSpPr>
              <p:nvPr/>
            </p:nvSpPr>
            <p:spPr>
              <a:xfrm>
                <a:off x="3646170" y="105473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OioAAH0GAAASNAAAVQcAAAAAAAAmAAAACAAAAP//////////"/>
                  </a:ext>
                </a:extLst>
              </p:cNvSpPr>
              <p:nvPr/>
            </p:nvSpPr>
            <p:spPr>
              <a:xfrm>
                <a:off x="6864350" y="105473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USAAAH0GAAApKgAAVQcAAAAAAAAmAAAACAAAAP//////////"/>
                  </a:ext>
                </a:extLst>
              </p:cNvSpPr>
              <p:nvPr/>
            </p:nvSpPr>
            <p:spPr>
              <a:xfrm>
                <a:off x="5253355" y="105473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8D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MCUAAIIGAADrJQAAPgcAAAAAAAAmAAAACAAAAP//////////"/>
                  </a:ext>
                </a:extLst>
              </p:cNvSpPr>
              <p:nvPr/>
            </p:nvSpPr>
            <p:spPr>
              <a:xfrm>
                <a:off x="6045200" y="105791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8D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C+n1Ob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3"/>
          <a:stretch>
            <a:fillRect/>
          </a:stretch>
        </p:blipFill>
        <p:spPr>
          <a:xfrm>
            <a:off x="10820400" y="86995"/>
            <a:ext cx="1371600" cy="1371600"/>
          </a:xfrm>
          <a:prstGeom prst="rect">
            <a:avLst/>
          </a:prstGeom>
          <a:noFill/>
          <a:ln>
            <a:noFill/>
          </a:ln>
          <a:effectLst/>
        </p:spPr>
      </p:pic>
      <p:pic>
        <p:nvPicPr>
          <p:cNvPr id="16" name="Picture2"/>
          <p:cNvPicPr>
            <a:picLocks noChangeAspect="1"/>
            <a:extLst>
              <a:ext uri="smNativeData">
                <pr:smNativeData xmlns:pr="smNativeData" xmlns="smNativeData" val="SMDATA_17_8DWzYhMAAAAlAAAAEQAAAC8B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JGIIJ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MgAAAAWEAAAb0oAACMkAAAQAAAAJgAAAAgAAAD//////////w=="/>
              </a:ext>
            </a:extLst>
          </p:cNvPicPr>
          <p:nvPr/>
        </p:nvPicPr>
        <p:blipFill>
          <a:blip r:embed="rId4"/>
          <a:stretch>
            <a:fillRect/>
          </a:stretch>
        </p:blipFill>
        <p:spPr>
          <a:xfrm>
            <a:off x="127000" y="2614930"/>
            <a:ext cx="11972925" cy="3259455"/>
          </a:xfrm>
          <a:prstGeom prst="rect">
            <a:avLst/>
          </a:prstGeom>
          <a:noFill/>
          <a:ln>
            <a:noFill/>
          </a:ln>
          <a:effectLst/>
        </p:spPr>
      </p:pic>
      <p:sp>
        <p:nvSpPr>
          <p:cNvPr id="17" name="SlideNumberArea1"/>
          <p:cNvSpPr>
            <a:spLocks noGrp="1" noChangeArrowheads="1"/>
            <a:extLst>
              <a:ext uri="smNativeData">
                <pr:smNativeData xmlns:pr="smNativeData" xmlns="smNativeData" val="SMDATA_15_8D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201D8-9698-A7F7-D64A-60A24F042035}" type="slidenum">
              <a:t>4</a:t>
            </a:fld>
          </a:p>
        </p:txBody>
      </p:sp>
    </p:spTree>
  </p:cSld>
  <p:clrMapOvr>
    <a:masterClrMapping/>
  </p:clrMapOvr>
  <p:timing>
    <p:tnLst>
      <p:par>
        <p:cTn id="1" dur="indefinite" restart="never" nodeType="tmRoot"/>
      </p:par>
    </p:tnLst>
  </p:timing>
</p:sld>
</file>

<file path=ppt/slides/slide5.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zgQAAI0CAAB+RQAADgUAABAAAAAmAAAACAAAAAEgAAAAAAAA"/>
              </a:ext>
            </a:extLst>
          </p:cNvSpPr>
          <p:nvPr>
            <p:ph type="title"/>
          </p:nvPr>
        </p:nvSpPr>
        <p:spPr>
          <a:xfrm>
            <a:off x="781050" y="414655"/>
            <a:ext cx="10515600" cy="407035"/>
          </a:xfrm>
        </p:spPr>
        <p:txBody>
          <a:bodyPr vert="horz" wrap="square" lIns="91440" tIns="45720" rIns="91440" bIns="45720" numCol="1" spcCol="215900" anchor="ctr">
            <a:prstTxWarp prst="textNoShape">
              <a:avLst/>
            </a:prstTxWarp>
          </a:bodyPr>
          <a:lstStyle/>
          <a:p>
            <a:pPr algn="ctr">
              <a:defRPr lang="en-us" sz="3000" cap="none">
                <a:solidFill>
                  <a:srgbClr val="002868"/>
                </a:solidFill>
                <a:latin typeface="Times New Roman" pitchFamily="1" charset="0"/>
                <a:ea typeface="Calibri Light" pitchFamily="2" charset="0"/>
                <a:cs typeface="Times New Roman" pitchFamily="1" charset="0"/>
              </a:defRPr>
            </a:pPr>
            <a:r>
              <a:t>EXAMPLE 1 (CASH FLOW) - CONTINUED</a:t>
            </a:r>
          </a:p>
        </p:txBody>
      </p:sp>
      <p:grpSp>
        <p:nvGrpSpPr>
          <p:cNvPr id="3" name="Group 3"/>
          <p:cNvGrpSpPr>
            <a:extLst>
              <a:ext uri="smNativeData">
                <pr:smNativeData xmlns:pr="smNativeData" xmlns="smNativeData" val="SMDATA_6_8DWzYhMAAAAlAAAAAQAAAA8BAAAAkAAAAEgAAACQAAAASAAAAAAAAAAAAAAAAAAAABcAAAAUAAAAAAAAAAAAAAD/fwAA/38AAAAAAAAJAAAABAAAAEUAAAAfAAAAVAAAAAAAAAAAAAAAAAAAAAAAAAAAAAAAAAAAAAAAAAAAAAAAAAAAAAAAAAAAAAAAAAAAAAAAAAAAAAAAAAAAAAAAAAAAAAAAAAAAAAAAAAAAAAAAAAAAACEAAAAYAAAAFAAAAK4WAADuBQAAUjQAAEQHAAAQAAAAJgAAAAgAAAD/////AAAAAA=="/>
              </a:ext>
            </a:extLst>
          </p:cNvGrpSpPr>
          <p:nvPr/>
        </p:nvGrpSpPr>
        <p:grpSpPr>
          <a:xfrm>
            <a:off x="3686810" y="963930"/>
            <a:ext cx="4818380" cy="217170"/>
            <a:chOff x="3686810" y="963930"/>
            <a:chExt cx="4818380" cy="217170"/>
          </a:xfrm>
        </p:grpSpPr>
        <p:sp>
          <p:nvSpPr>
            <p:cNvPr id="9" name="Text Box 2"/>
            <p:cNvSpPr>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yMAAO4FAAAXJgAARAcAAAAAAAAmAAAACAAAAP//////////"/>
                </a:ext>
              </a:extLst>
            </p:cNvSpPr>
            <p:nvPr/>
          </p:nvSpPr>
          <p:spPr>
            <a:xfrm>
              <a:off x="5848985" y="96393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4" name="Group 5"/>
            <p:cNvGrpSpPr>
              <a:extLst>
                <a:ext uri="smNativeData">
                  <pr:smNativeData xmlns:pr="smNativeData" xmlns="smNativeData" val="SMDATA_6_8DWzYhMAAAAlAAAAAQAAAA8BAAAAkAAAAEgAAACQAAAASAAAAAAAAAAAAAAAAAAAABcAAAAUAAAAAAAAAAAAAAD/fwAA/38AAAAAAAAJAAAABAAAAAABAAEfAAAAVAAAAAAAAAAAAAAAAAAAAAAAAAAAAAAAAAAAAAAAAAAAAAAAAAAAAAAAAAAAAAAAAAAAAAAAAAAAAAAAAAAAAAAAAAAAAAAAAAAAAAAAAAAAAAAAAAAAACEAAAAYAAAAFAAAAK4WAAA3BgAAUjQAAA8HAAAAAAAAJgAAAAgAAAD/////AAAAAA=="/>
                </a:ext>
              </a:extLst>
            </p:cNvGrpSpPr>
            <p:nvPr/>
          </p:nvGrpSpPr>
          <p:grpSpPr>
            <a:xfrm>
              <a:off x="3686810" y="1010285"/>
              <a:ext cx="4818380" cy="137160"/>
              <a:chOff x="3686810" y="1010285"/>
              <a:chExt cx="4818380" cy="137160"/>
            </a:xfrm>
          </p:grpSpPr>
          <p:sp>
            <p:nvSpPr>
              <p:cNvPr id="8" name="Rectangle 6"/>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Mk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rhYAADcGAACGIAAADwcAAAAAAAAmAAAACAAAAP//////////"/>
                  </a:ext>
                </a:extLst>
              </p:cNvSpPr>
              <p:nvPr/>
            </p:nvSpPr>
            <p:spPr>
              <a:xfrm>
                <a:off x="3686810" y="101028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7"/>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eioAADcGAABSNAAADwcAAAAAAAAmAAAACAAAAP//////////"/>
                  </a:ext>
                </a:extLst>
              </p:cNvSpPr>
              <p:nvPr/>
            </p:nvSpPr>
            <p:spPr>
              <a:xfrm>
                <a:off x="6904990" y="101028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Rectangle 8"/>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QB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kSAAADcGAABpKgAADwcAAAAAAAAmAAAACAAAAP//////////"/>
                  </a:ext>
                </a:extLst>
              </p:cNvSpPr>
              <p:nvPr/>
            </p:nvSpPr>
            <p:spPr>
              <a:xfrm>
                <a:off x="5293995" y="101028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5" name="Star: 5 Points 9"/>
              <p:cNvSpPr>
                <a:extLst>
                  <a:ext uri="smNativeData">
                    <pr:smNativeData xmlns:pr="smNativeData" xmlns="smNativeData" val="SMDATA_15_8D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cCUAADwGAAArJgAA+AYAAAAAAAAmAAAACAAAAP//////////"/>
                  </a:ext>
                </a:extLst>
              </p:cNvSpPr>
              <p:nvPr/>
            </p:nvSpPr>
            <p:spPr>
              <a:xfrm>
                <a:off x="6085840" y="101346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0" name="Diagonal Stripe 12"/>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Mk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1" name="Diagonal Stripe 14"/>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Right Triangle 15"/>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3" name="Right Triangle 16"/>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4" name="Picture1"/>
          <p:cNvPicPr>
            <a:extLst>
              <a:ext uri="smNativeData">
                <pr:smNativeData xmlns:pr="smNativeData" xmlns="smNativeData" val="SMDATA_17_8D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AAN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3"/>
          <a:stretch>
            <a:fillRect/>
          </a:stretch>
        </p:blipFill>
        <p:spPr>
          <a:xfrm>
            <a:off x="10820400" y="86995"/>
            <a:ext cx="1371600" cy="1371600"/>
          </a:xfrm>
          <a:prstGeom prst="rect">
            <a:avLst/>
          </a:prstGeom>
          <a:noFill/>
          <a:ln>
            <a:noFill/>
          </a:ln>
          <a:effectLst/>
        </p:spPr>
      </p:pic>
      <p:pic>
        <p:nvPicPr>
          <p:cNvPr id="15" name="Picture2"/>
          <p:cNvPicPr>
            <a:picLocks noChangeAspect="1"/>
            <a:extLst>
              <a:ext uri="smNativeData">
                <pr:smNativeData xmlns:pr="smNativeData" xmlns="smNativeData" val="SMDATA_17_8DWzYhMAAAAlAAAAEQAAAC8B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jXHCG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AgBAAAfCQAAXkoAAEspAAAQAAAAJgAAAAgAAAD//////////w=="/>
              </a:ext>
            </a:extLst>
          </p:cNvPicPr>
          <p:nvPr/>
        </p:nvPicPr>
        <p:blipFill>
          <a:blip r:embed="rId4"/>
          <a:stretch>
            <a:fillRect/>
          </a:stretch>
        </p:blipFill>
        <p:spPr>
          <a:xfrm>
            <a:off x="167640" y="1482725"/>
            <a:ext cx="11921490" cy="5229860"/>
          </a:xfrm>
          <a:prstGeom prst="rect">
            <a:avLst/>
          </a:prstGeom>
          <a:noFill/>
          <a:ln>
            <a:noFill/>
          </a:ln>
          <a:effectLst/>
        </p:spPr>
      </p:pic>
      <p:sp>
        <p:nvSpPr>
          <p:cNvPr id="16" name="SlideNumberArea1"/>
          <p:cNvSpPr>
            <a:spLocks noGrp="1" noChangeArrowheads="1"/>
            <a:extLst>
              <a:ext uri="smNativeData">
                <pr:smNativeData xmlns:pr="smNativeData" xmlns="smNativeData" val="SMDATA_15_8D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20153-1D98-A7F7-D64A-EBA24F0420BE}" type="slidenum">
              <a:t>5</a:t>
            </a:fld>
          </a:p>
        </p:txBody>
      </p:sp>
    </p:spTree>
  </p:cSld>
  <p:clrMapOvr>
    <a:masterClrMapping/>
  </p:clrMapOvr>
  <p:timing>
    <p:tnLst>
      <p:par>
        <p:cTn id="1" dur="indefinite" restart="never" nodeType="tmRoot"/>
      </p:par>
    </p:tnLst>
  </p:timing>
</p:sld>
</file>

<file path=ppt/slides/slide6.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zgQAAI0CAAB+RQAADgUAABAAAAAmAAAACAAAAAEgAAAAAAAA"/>
              </a:ext>
            </a:extLst>
          </p:cNvSpPr>
          <p:nvPr>
            <p:ph type="title"/>
          </p:nvPr>
        </p:nvSpPr>
        <p:spPr>
          <a:xfrm>
            <a:off x="781050" y="414655"/>
            <a:ext cx="10515600" cy="407035"/>
          </a:xfrm>
        </p:spPr>
        <p:txBody>
          <a:bodyPr vert="horz" wrap="square" lIns="91440" tIns="45720" rIns="91440" bIns="45720" numCol="1" spcCol="215900" anchor="ctr">
            <a:prstTxWarp prst="textNoShape">
              <a:avLst/>
            </a:prstTxWarp>
          </a:bodyPr>
          <a:lstStyle/>
          <a:p>
            <a:pPr algn="ctr">
              <a:defRPr lang="en-us" sz="3000" cap="none">
                <a:solidFill>
                  <a:srgbClr val="002868"/>
                </a:solidFill>
                <a:latin typeface="Times New Roman" pitchFamily="1" charset="0"/>
                <a:ea typeface="Calibri Light" pitchFamily="2" charset="0"/>
                <a:cs typeface="Times New Roman" pitchFamily="1" charset="0"/>
              </a:defRPr>
            </a:pPr>
            <a:r>
              <a:t>EXAMPLE 1 (CASH FLOW) - CONTINUED</a:t>
            </a:r>
          </a:p>
        </p:txBody>
      </p:sp>
      <p:grpSp>
        <p:nvGrpSpPr>
          <p:cNvPr id="3" name="Group 3"/>
          <p:cNvGrpSpPr>
            <a:extLst>
              <a:ext uri="smNativeData">
                <pr:smNativeData xmlns:pr="smNativeData" xmlns="smNativeData" val="SMDATA_6_8DWzYhMAAAAlAAAAAQAAAA8BAAAAkAAAAEgAAACQAAAASAAAAAAAAAAAAAAAAAAAABcAAAAUAAAAAAAAAAAAAAD/fwAA/38AAAAAAAAJAAAABAAAAAABAAEfAAAAVAAAAAAAAAAAAAAAAAAAAAAAAAAAAAAAAAAAAAAAAAAAAAAAAAAAAAAAAAAAAAAAAAAAAAAAAAAAAAAAAAAAAAAAAAAAAAAAAAAAAAAAAAAAAAAAAAAAACEAAAAYAAAAFAAAAK4WAABtBQAAUjQAAMMGAAAQAAAAJgAAAAgAAAD/////AAAAAA=="/>
              </a:ext>
            </a:extLst>
          </p:cNvGrpSpPr>
          <p:nvPr/>
        </p:nvGrpSpPr>
        <p:grpSpPr>
          <a:xfrm>
            <a:off x="3686810" y="882015"/>
            <a:ext cx="4818380" cy="217170"/>
            <a:chOff x="3686810" y="882015"/>
            <a:chExt cx="4818380" cy="217170"/>
          </a:xfrm>
        </p:grpSpPr>
        <p:sp>
          <p:nvSpPr>
            <p:cNvPr id="9" name="Text Box 2"/>
            <p:cNvSpPr>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yMAAG0FAAAXJgAAwwYAAAAAAAAmAAAACAAAAP//////////"/>
                </a:ext>
              </a:extLst>
            </p:cNvSpPr>
            <p:nvPr/>
          </p:nvSpPr>
          <p:spPr>
            <a:xfrm>
              <a:off x="5848985" y="882015"/>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4" name="Group 5"/>
            <p:cNvGrpSpPr>
              <a:extLst>
                <a:ext uri="smNativeData">
                  <pr:smNativeData xmlns:pr="smNativeData" xmlns="smNativeData" val="SMDATA_6_8DWzYhMAAAAlAAAAAQAAAA8BAAAAkAAAAEgAAACQAAAASAAAAAAAAAAAAAAAAAAAABcAAAAUAAAAAAAAAAAAAAD/fwAA/38AAAAAAAAJAAAABAAAAAABAAEfAAAAVAAAAAAAAAAAAAAAAAAAAAAAAAAAAAAAAAAAAAAAAAAAAAAAAAAAAAAAAAAAAAAAAAAAAAAAAAAAAAAAAAAAAAAAAAAAAAAAAAAAAAAAAAAAAAAAAAAAACEAAAAYAAAAFAAAAK4WAAC2BQAAUjQAAI4GAAAAAAAAJgAAAAgAAAD/////AAAAAA=="/>
                </a:ext>
              </a:extLst>
            </p:cNvGrpSpPr>
            <p:nvPr/>
          </p:nvGrpSpPr>
          <p:grpSpPr>
            <a:xfrm>
              <a:off x="3686810" y="928370"/>
              <a:ext cx="4818380" cy="137160"/>
              <a:chOff x="3686810" y="928370"/>
              <a:chExt cx="4818380" cy="137160"/>
            </a:xfrm>
          </p:grpSpPr>
          <p:sp>
            <p:nvSpPr>
              <p:cNvPr id="8" name="Rectangle 6"/>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rhYAALYFAACGIAAAjgYAAAAAAAAmAAAACAAAAP//////////"/>
                  </a:ext>
                </a:extLst>
              </p:cNvSpPr>
              <p:nvPr/>
            </p:nvSpPr>
            <p:spPr>
              <a:xfrm>
                <a:off x="3686810" y="928370"/>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7"/>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eioAALYFAABSNAAAjgYAAAAAAAAmAAAACAAAAP//////////"/>
                  </a:ext>
                </a:extLst>
              </p:cNvSpPr>
              <p:nvPr/>
            </p:nvSpPr>
            <p:spPr>
              <a:xfrm>
                <a:off x="6904990" y="928370"/>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Rectangle 8"/>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kSAAALYFAABpKgAAjgYAAAAAAAAmAAAACAAAAP//////////"/>
                  </a:ext>
                </a:extLst>
              </p:cNvSpPr>
              <p:nvPr/>
            </p:nvSpPr>
            <p:spPr>
              <a:xfrm>
                <a:off x="5293995" y="928370"/>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5" name="Star: 5 Points 9"/>
              <p:cNvSpPr>
                <a:extLst>
                  <a:ext uri="smNativeData">
                    <pr:smNativeData xmlns:pr="smNativeData" xmlns="smNativeData" val="SMDATA_15_8D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cCUAALsFAAArJgAAdwYAAAAAAAAmAAAACAAAAP//////////"/>
                  </a:ext>
                </a:extLst>
              </p:cNvSpPr>
              <p:nvPr/>
            </p:nvSpPr>
            <p:spPr>
              <a:xfrm>
                <a:off x="6085840" y="931545"/>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0" name="Diagonal Stripe 12"/>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1" name="Diagonal Stripe 14"/>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Right Triangle 15"/>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3" name="Right Triangle 16"/>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4" name="Picture1"/>
          <p:cNvPicPr>
            <a:extLst>
              <a:ext uri="smNativeData">
                <pr:smNativeData xmlns:pr="smNativeData" xmlns="smNativeData" val="SMDATA_17_8D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B0AGw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3"/>
          <a:stretch>
            <a:fillRect/>
          </a:stretch>
        </p:blipFill>
        <p:spPr>
          <a:xfrm>
            <a:off x="10820400" y="86995"/>
            <a:ext cx="1371600" cy="1371600"/>
          </a:xfrm>
          <a:prstGeom prst="rect">
            <a:avLst/>
          </a:prstGeom>
          <a:noFill/>
          <a:ln>
            <a:noFill/>
          </a:ln>
          <a:effectLst/>
        </p:spPr>
      </p:pic>
      <p:pic>
        <p:nvPicPr>
          <p:cNvPr id="15" name="Picture2"/>
          <p:cNvPicPr>
            <a:picLocks noChangeAspect="1"/>
            <a:extLst>
              <a:ext uri="smNativeData">
                <pr:smNativeData xmlns:pr="smNativeData" xmlns="smNativeData" val="SMDATA_17_8DWzYhMAAAAlAAAAEQAAAC8B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C2Do59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NsIAAAQBwAAn0AAAOkoAAAQAAAAJgAAAAgAAAD//////////w=="/>
              </a:ext>
            </a:extLst>
          </p:cNvPicPr>
          <p:nvPr/>
        </p:nvPicPr>
        <p:blipFill>
          <a:blip r:embed="rId4"/>
          <a:stretch>
            <a:fillRect/>
          </a:stretch>
        </p:blipFill>
        <p:spPr>
          <a:xfrm>
            <a:off x="1439545" y="1148080"/>
            <a:ext cx="9065260" cy="5502275"/>
          </a:xfrm>
          <a:prstGeom prst="rect">
            <a:avLst/>
          </a:prstGeom>
          <a:noFill/>
          <a:ln>
            <a:noFill/>
          </a:ln>
          <a:effectLst/>
        </p:spPr>
      </p:pic>
      <p:sp>
        <p:nvSpPr>
          <p:cNvPr id="16" name="SlideNumberArea1"/>
          <p:cNvSpPr>
            <a:spLocks noGrp="1" noChangeArrowheads="1"/>
            <a:extLst>
              <a:ext uri="smNativeData">
                <pr:smNativeData xmlns:pr="smNativeData" xmlns="smNativeData" val="SMDATA_15_8D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20908-4698-A7FF-D64A-B0AA470420E5}" type="slidenum">
              <a:t>6</a:t>
            </a:fld>
          </a:p>
        </p:txBody>
      </p:sp>
    </p:spTree>
  </p:cSld>
  <p:clrMapOvr>
    <a:masterClrMapping/>
  </p:clrMapOvr>
  <p:timing>
    <p:tnLst>
      <p:par>
        <p:cTn id="1" dur="indefinite" restart="never" nodeType="tmRoot"/>
      </p:par>
    </p:tnLst>
  </p:timing>
</p:sld>
</file>

<file path=ppt/slides/slide7.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AwUAAHsDAACzRQAA/AUAABAAAAAmAAAACAAAAAEgAAAAAAAA"/>
              </a:ext>
            </a:extLst>
          </p:cNvSpPr>
          <p:nvPr>
            <p:ph type="title"/>
          </p:nvPr>
        </p:nvSpPr>
        <p:spPr>
          <a:xfrm>
            <a:off x="814705" y="565785"/>
            <a:ext cx="10515600" cy="407035"/>
          </a:xfrm>
        </p:spPr>
        <p:txBody>
          <a:bodyPr vert="horz" wrap="square" lIns="91440" tIns="45720" rIns="91440" bIns="45720" numCol="1" spcCol="215900" anchor="ctr">
            <a:prstTxWarp prst="textNoShape">
              <a:avLst/>
            </a:prstTxWarp>
          </a:bodyPr>
          <a:lstStyle/>
          <a:p>
            <a:pPr algn="ctr">
              <a:defRPr lang="en-us" sz="3000" cap="none">
                <a:solidFill>
                  <a:srgbClr val="002868"/>
                </a:solidFill>
                <a:latin typeface="Times New Roman" pitchFamily="1" charset="0"/>
                <a:ea typeface="Calibri Light" pitchFamily="2" charset="0"/>
                <a:cs typeface="Times New Roman" pitchFamily="1" charset="0"/>
              </a:defRPr>
            </a:pPr>
            <a:r>
              <a:t>EXAMPLE 2 (CASH FLOW)</a:t>
            </a:r>
          </a:p>
        </p:txBody>
      </p:sp>
      <p:sp>
        <p:nvSpPr>
          <p:cNvPr id="3" name="Content Placeholder 2"/>
          <p:cNvSpPr>
            <a:spLocks noGrp="1" noChangeArrowheads="1"/>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FwMAAJEHAABXSQAAWwwAABAAAAAmAAAACAAAAAEgAAAAAAAA"/>
              </a:ext>
            </a:extLst>
          </p:cNvSpPr>
          <p:nvPr>
            <p:ph type="body" idx="1"/>
          </p:nvPr>
        </p:nvSpPr>
        <p:spPr>
          <a:xfrm>
            <a:off x="502285" y="1229995"/>
            <a:ext cx="11419840" cy="778510"/>
          </a:xfrm>
        </p:spPr>
        <p:txBody>
          <a:bodyPr vert="horz" wrap="square" lIns="91440" tIns="45720" rIns="91440" bIns="45720" numCol="1" spcCol="215900" anchor="t">
            <a:prstTxWarp prst="textNoShape">
              <a:avLst/>
            </a:prstTxWarp>
          </a:bodyPr>
          <a:lstStyle/>
          <a:p>
            <a:pPr>
              <a:defRPr lang="en-us" sz="1950" cap="none"/>
            </a:pPr>
            <a:r>
              <a:rPr lang="en-us" cap="none">
                <a:latin typeface="Times New Roman" pitchFamily="1" charset="0"/>
                <a:ea typeface="Calibri" pitchFamily="2" charset="0"/>
                <a:cs typeface="Times New Roman" pitchFamily="1" charset="0"/>
              </a:rPr>
              <a:t>Assume Class A property with acquisition cap rate of 5.0%</a:t>
            </a:r>
            <a:endParaRPr lang="en-us" cap="none">
              <a:latin typeface="Times New Roman" pitchFamily="1" charset="0"/>
              <a:ea typeface="Calibri" pitchFamily="2" charset="0"/>
              <a:cs typeface="Times New Roman" pitchFamily="1" charset="0"/>
            </a:endParaRPr>
          </a:p>
          <a:p>
            <a:pPr>
              <a:defRPr lang="en-us" sz="1950" cap="none">
                <a:latin typeface="Times New Roman" pitchFamily="1" charset="0"/>
                <a:ea typeface="Calibri" pitchFamily="2" charset="0"/>
                <a:cs typeface="Times New Roman" pitchFamily="1" charset="0"/>
              </a:defRPr>
            </a:pPr>
            <a:r>
              <a:t>Assume cap rate increased by 5% yearly; this is not guaranteed</a:t>
            </a:r>
          </a:p>
          <a:p>
            <a:pPr>
              <a:defRPr lang="en-us" sz="1950" cap="none">
                <a:latin typeface="Times New Roman" pitchFamily="1" charset="0"/>
                <a:ea typeface="Calibri" pitchFamily="2" charset="0"/>
                <a:cs typeface="Times New Roman" pitchFamily="1" charset="0"/>
              </a:defRPr>
            </a:pPr>
            <a:r>
              <a:t>Assume no refinance of the property, therefore, no increase in Debt Service</a:t>
            </a:r>
          </a:p>
          <a:p>
            <a:pPr>
              <a:defRPr lang="en-us" sz="1950" cap="none">
                <a:latin typeface="Times New Roman" pitchFamily="1" charset="0"/>
                <a:ea typeface="Calibri" pitchFamily="2" charset="0"/>
                <a:cs typeface="Times New Roman" pitchFamily="1" charset="0"/>
              </a:defRPr>
            </a:pPr>
          </a:p>
          <a:p>
            <a:pPr>
              <a:defRPr lang="en-us" sz="1950" cap="none">
                <a:latin typeface="Times New Roman" pitchFamily="1" charset="0"/>
                <a:ea typeface="Calibri" pitchFamily="2" charset="0"/>
                <a:cs typeface="Times New Roman" pitchFamily="1" charset="0"/>
              </a:defRPr>
            </a:pPr>
          </a:p>
          <a:p>
            <a:pPr>
              <a:defRPr lang="en-us" sz="1950" cap="none">
                <a:latin typeface="Times New Roman" pitchFamily="1" charset="0"/>
                <a:ea typeface="Calibri" pitchFamily="2" charset="0"/>
                <a:cs typeface="Times New Roman" pitchFamily="1" charset="0"/>
              </a:defRPr>
            </a:pPr>
          </a:p>
          <a:p>
            <a:pPr>
              <a:defRPr lang="en-us" sz="1950" cap="none">
                <a:latin typeface="Times New Roman" pitchFamily="1" charset="0"/>
                <a:ea typeface="Calibri" pitchFamily="2" charset="0"/>
                <a:cs typeface="Times New Roman" pitchFamily="1" charset="0"/>
              </a:defRPr>
            </a:pPr>
          </a:p>
        </p:txBody>
      </p:sp>
      <p:grpSp>
        <p:nvGrpSpPr>
          <p:cNvPr id="4" name="Group 3"/>
          <p:cNvGrpSpPr>
            <a:extLst>
              <a:ext uri="smNativeData">
                <pr:smNativeData xmlns:pr="smNativeData" xmlns="smNativeData" val="SMDATA_6_8DWzYhMAAAAlAAAAAQAAAA8BAAAAkAAAAEgAAACQAAAASAAAAAAAAAAAAAAAAAAAABcAAAAUAAAAAAAAAAAAAAD/fwAA/38AAAAAAAAJAAAABAAAAAABAAEfAAAAVAAAAAAAAAAAAAAAAAAAAAAAAAAAAAAAAAAAAAAAAAAAAAAAAAAAAAAAAAAAAAAAAAAAAAAAAAAAAAAAAAAAAAAAAAAAAAAAAAAAAAAAAAAAAAAAAAAAACEAAAAYAAAAFAAAAG4WAAA0BgAAEjQAAIoHAAAQAAAAJgAAAAgAAAD/////AAAAAA=="/>
              </a:ext>
            </a:extLst>
          </p:cNvGrpSpPr>
          <p:nvPr/>
        </p:nvGrpSpPr>
        <p:grpSpPr>
          <a:xfrm>
            <a:off x="3646170" y="1008380"/>
            <a:ext cx="4818380" cy="217170"/>
            <a:chOff x="3646170" y="1008380"/>
            <a:chExt cx="4818380" cy="217170"/>
          </a:xfrm>
        </p:grpSpPr>
        <p:sp>
          <p:nvSpPr>
            <p:cNvPr id="10" name="Text Box 2"/>
            <p:cNvSpPr>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uyMAADQGAADXJQAAigcAAAAAAAAmAAAACAAAAP//////////"/>
                </a:ext>
              </a:extLst>
            </p:cNvSpPr>
            <p:nvPr/>
          </p:nvSpPr>
          <p:spPr>
            <a:xfrm>
              <a:off x="5808345" y="100838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8DWzYhMAAAAlAAAAAQAAAA8BAAAAkAAAAEgAAACQAAAASAAAAAAAAAAAAAAAAAAAABcAAAAUAAAAAAAAAAAAAAD/fwAA/38AAAAAAAAJAAAABAAAAAABAAEfAAAAVAAAAAAAAAAAAAAAAAAAAAAAAAAAAAAAAAAAAAAAAAAAAAAAAAAAAAAAAAAAAAAAAAAAAAAAAAAAAAAAAAAAAAAAAAAAAAAAAAAAAAAAAAAAAAAAAAAAACEAAAAYAAAAFAAAAG4WAAB9BgAAEjQAAFUHAAAAAAAAJgAAAAgAAAD/////AAAAAA=="/>
                </a:ext>
              </a:extLst>
            </p:cNvGrpSpPr>
            <p:nvPr/>
          </p:nvGrpSpPr>
          <p:grpSpPr>
            <a:xfrm>
              <a:off x="3646170" y="1054735"/>
              <a:ext cx="4818380" cy="137160"/>
              <a:chOff x="3646170" y="1054735"/>
              <a:chExt cx="4818380" cy="137160"/>
            </a:xfrm>
          </p:grpSpPr>
          <p:sp>
            <p:nvSpPr>
              <p:cNvPr id="9" name="Rectangle 6"/>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IY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bhYAAH0GAABGIAAAVQcAAAAAAAAmAAAACAAAAP//////////"/>
                  </a:ext>
                </a:extLst>
              </p:cNvSpPr>
              <p:nvPr/>
            </p:nvSpPr>
            <p:spPr>
              <a:xfrm>
                <a:off x="3646170" y="105473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FBQU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OioAAH0GAAASNAAAVQcAAAAAAAAmAAAACAAAAP//////////"/>
                  </a:ext>
                </a:extLst>
              </p:cNvSpPr>
              <p:nvPr/>
            </p:nvSpPr>
            <p:spPr>
              <a:xfrm>
                <a:off x="6864350" y="105473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FBQU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USAAAH0GAAApKgAAVQcAAAAAAAAmAAAACAAAAP//////////"/>
                  </a:ext>
                </a:extLst>
              </p:cNvSpPr>
              <p:nvPr/>
            </p:nvSpPr>
            <p:spPr>
              <a:xfrm>
                <a:off x="5253355" y="105473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8D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FBQU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MCUAAIIGAADrJQAAPgcAAAAAAAAmAAAACAAAAP//////////"/>
                  </a:ext>
                </a:extLst>
              </p:cNvSpPr>
              <p:nvPr/>
            </p:nvSpPr>
            <p:spPr>
              <a:xfrm>
                <a:off x="6045200" y="105791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HZlRG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JgG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NBQU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FBQU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8D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QAB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3"/>
          <a:stretch>
            <a:fillRect/>
          </a:stretch>
        </p:blipFill>
        <p:spPr>
          <a:xfrm>
            <a:off x="10820400" y="86995"/>
            <a:ext cx="1371600" cy="1371600"/>
          </a:xfrm>
          <a:prstGeom prst="rect">
            <a:avLst/>
          </a:prstGeom>
          <a:noFill/>
          <a:ln>
            <a:noFill/>
          </a:ln>
          <a:effectLst/>
        </p:spPr>
      </p:pic>
      <p:pic>
        <p:nvPicPr>
          <p:cNvPr id="16" name="Picture2"/>
          <p:cNvPicPr>
            <a:picLocks noChangeAspect="1"/>
            <a:extLst>
              <a:ext uri="smNativeData">
                <pr:smNativeData xmlns:pr="smNativeData" xmlns="smNativeData" val="SMDATA_17_8DWzYhMAAAAlAAAAEQAAAC8B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BjMhNi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IMAAADEEQAAS0oAAAsjAAAQAAAAJgAAAAgAAAD//////////w=="/>
              </a:ext>
            </a:extLst>
          </p:cNvPicPr>
          <p:nvPr/>
        </p:nvPicPr>
        <p:blipFill>
          <a:blip r:embed="rId4"/>
          <a:stretch>
            <a:fillRect/>
          </a:stretch>
        </p:blipFill>
        <p:spPr>
          <a:xfrm>
            <a:off x="83185" y="2887980"/>
            <a:ext cx="11993880" cy="2808605"/>
          </a:xfrm>
          <a:prstGeom prst="rect">
            <a:avLst/>
          </a:prstGeom>
          <a:noFill/>
          <a:ln>
            <a:noFill/>
          </a:ln>
          <a:effectLst/>
        </p:spPr>
      </p:pic>
      <p:sp>
        <p:nvSpPr>
          <p:cNvPr id="17" name="SlideNumberArea1"/>
          <p:cNvSpPr>
            <a:spLocks noGrp="1" noChangeArrowheads="1"/>
            <a:extLst>
              <a:ext uri="smNativeData">
                <pr:smNativeData xmlns:pr="smNativeData" xmlns="smNativeData" val="SMDATA_15_8D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24AC6-8898-A7BC-D64A-7EE90404202B}" type="slidenum">
              <a:t>7</a:t>
            </a:fld>
          </a:p>
        </p:txBody>
      </p:sp>
    </p:spTree>
  </p:cSld>
  <p:clrMapOvr>
    <a:masterClrMapping/>
  </p:clrMapOvr>
  <p:timing>
    <p:tnLst>
      <p:par>
        <p:cTn id="1" dur="indefinite" restart="never" nodeType="tmRoot"/>
      </p:par>
    </p:tnLst>
  </p:timing>
</p:sld>
</file>

<file path=ppt/slides/slide8.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zgQAAI0CAAB+RQAADgUAABAAAAAmAAAACAAAAAEgAAAAAAAA"/>
              </a:ext>
            </a:extLst>
          </p:cNvSpPr>
          <p:nvPr>
            <p:ph type="title"/>
          </p:nvPr>
        </p:nvSpPr>
        <p:spPr>
          <a:xfrm>
            <a:off x="781050" y="414655"/>
            <a:ext cx="10515600" cy="407035"/>
          </a:xfrm>
        </p:spPr>
        <p:txBody>
          <a:bodyPr vert="horz" wrap="square" lIns="91440" tIns="45720" rIns="91440" bIns="45720" numCol="1" spcCol="215900" anchor="ctr">
            <a:prstTxWarp prst="textNoShape">
              <a:avLst/>
            </a:prstTxWarp>
          </a:bodyPr>
          <a:lstStyle/>
          <a:p>
            <a:pPr algn="ctr">
              <a:defRPr lang="en-us" sz="3000" cap="none">
                <a:solidFill>
                  <a:srgbClr val="002868"/>
                </a:solidFill>
                <a:latin typeface="Times New Roman" pitchFamily="1" charset="0"/>
                <a:ea typeface="Calibri Light" pitchFamily="2" charset="0"/>
                <a:cs typeface="Times New Roman" pitchFamily="1" charset="0"/>
              </a:defRPr>
            </a:pPr>
            <a:r>
              <a:t>EXAMPLE 2 (CASH FLOW) - CONTINUED</a:t>
            </a:r>
          </a:p>
        </p:txBody>
      </p:sp>
      <p:grpSp>
        <p:nvGrpSpPr>
          <p:cNvPr id="3" name="Group 3"/>
          <p:cNvGrpSpPr>
            <a:extLst>
              <a:ext uri="smNativeData">
                <pr:smNativeData xmlns:pr="smNativeData" xmlns="smNativeData" val="SMDATA_6_8DWzYhMAAAAlAAAAAQAAAA8BAAAAkAAAAEgAAACQAAAASAAAAAAAAAAAAAAAAAAAABcAAAAUAAAAAAAAAAAAAAD/fwAA/38AAAAAAAAJAAAABAAAAAABAAEfAAAAVAAAAAAAAAAAAAAAAAAAAAAAAAAAAAAAAAAAAAAAAAAAAAAAAAAAAAAAAAAAAAAAAAAAAAAAAAAAAAAAAAAAAAAAAAAAAAAAAAAAAAAAAAAAAAAAAAAAACEAAAAYAAAAFAAAAK4WAADuBQAAUjQAAEQHAAAQAAAAJgAAAAgAAAD/////AAAAAA=="/>
              </a:ext>
            </a:extLst>
          </p:cNvGrpSpPr>
          <p:nvPr/>
        </p:nvGrpSpPr>
        <p:grpSpPr>
          <a:xfrm>
            <a:off x="3686810" y="963930"/>
            <a:ext cx="4818380" cy="217170"/>
            <a:chOff x="3686810" y="963930"/>
            <a:chExt cx="4818380" cy="217170"/>
          </a:xfrm>
        </p:grpSpPr>
        <p:sp>
          <p:nvSpPr>
            <p:cNvPr id="9" name="Text Box 2"/>
            <p:cNvSpPr>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yMAAO4FAAAXJgAARAcAAAAAAAAmAAAACAAAAP//////////"/>
                </a:ext>
              </a:extLst>
            </p:cNvSpPr>
            <p:nvPr/>
          </p:nvSpPr>
          <p:spPr>
            <a:xfrm>
              <a:off x="5848985" y="96393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4" name="Group 5"/>
            <p:cNvGrpSpPr>
              <a:extLst>
                <a:ext uri="smNativeData">
                  <pr:smNativeData xmlns:pr="smNativeData" xmlns="smNativeData" val="SMDATA_6_8DWzYhMAAAAlAAAAAQAAAA8BAAAAkAAAAEgAAACQAAAASAAAAAAAAAAAAAAAAAAAABcAAAAUAAAAAAAAAAAAAAD/fwAA/38AAAAAAAAJAAAABAAAAAAAAAAfAAAAVAAAAAAAAAAAAAAAAAAAAAAAAAAAAAAAAAAAAAAAAAAAAAAAAAAAAAAAAAAAAAAAAAAAAAAAAAAAAAAAAAAAAAAAAAAAAAAAAAAAAAAAAAAAAAAAAAAAACEAAAAYAAAAFAAAAK4WAAA3BgAAUjQAAA8HAAAAAAAAJgAAAAgAAAD/////AAAAAA=="/>
                </a:ext>
              </a:extLst>
            </p:cNvGrpSpPr>
            <p:nvPr/>
          </p:nvGrpSpPr>
          <p:grpSpPr>
            <a:xfrm>
              <a:off x="3686810" y="1010285"/>
              <a:ext cx="4818380" cy="137160"/>
              <a:chOff x="3686810" y="1010285"/>
              <a:chExt cx="4818380" cy="137160"/>
            </a:xfrm>
          </p:grpSpPr>
          <p:sp>
            <p:nvSpPr>
              <p:cNvPr id="8" name="Rectangle 6"/>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rhYAADcGAACGIAAADwcAAAAAAAAmAAAACAAAAP//////////"/>
                  </a:ext>
                </a:extLst>
              </p:cNvSpPr>
              <p:nvPr/>
            </p:nvSpPr>
            <p:spPr>
              <a:xfrm>
                <a:off x="3686810" y="101028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7"/>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eioAADcGAABSNAAADwcAAAAAAAAmAAAACAAAAP//////////"/>
                  </a:ext>
                </a:extLst>
              </p:cNvSpPr>
              <p:nvPr/>
            </p:nvSpPr>
            <p:spPr>
              <a:xfrm>
                <a:off x="6904990" y="101028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Rectangle 8"/>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kSAAADcGAABpKgAADwcAAAAAAAAmAAAACAAAAP//////////"/>
                  </a:ext>
                </a:extLst>
              </p:cNvSpPr>
              <p:nvPr/>
            </p:nvSpPr>
            <p:spPr>
              <a:xfrm>
                <a:off x="5293995" y="101028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5" name="Star: 5 Points 9"/>
              <p:cNvSpPr>
                <a:extLst>
                  <a:ext uri="smNativeData">
                    <pr:smNativeData xmlns:pr="smNativeData" xmlns="smNativeData" val="SMDATA_15_8D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cCUAADwGAAArJgAA+AYAAAAAAAAmAAAACAAAAP//////////"/>
                  </a:ext>
                </a:extLst>
              </p:cNvSpPr>
              <p:nvPr/>
            </p:nvSpPr>
            <p:spPr>
              <a:xfrm>
                <a:off x="6085840" y="101346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0" name="Diagonal Stripe 12"/>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1" name="Diagonal Stripe 14"/>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Right Triangle 15"/>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3" name="Right Triangle 16"/>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IMG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4" name="Picture1"/>
          <p:cNvPicPr>
            <a:extLst>
              <a:ext uri="smNativeData">
                <pr:smNativeData xmlns:pr="smNativeData" xmlns="smNativeData" val="SMDATA_17_8D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QAB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3"/>
          <a:stretch>
            <a:fillRect/>
          </a:stretch>
        </p:blipFill>
        <p:spPr>
          <a:xfrm>
            <a:off x="10820400" y="86995"/>
            <a:ext cx="1371600" cy="1371600"/>
          </a:xfrm>
          <a:prstGeom prst="rect">
            <a:avLst/>
          </a:prstGeom>
          <a:noFill/>
          <a:ln>
            <a:noFill/>
          </a:ln>
          <a:effectLst/>
        </p:spPr>
      </p:pic>
      <p:pic>
        <p:nvPicPr>
          <p:cNvPr id="15" name="Picture2"/>
          <p:cNvPicPr>
            <a:picLocks noChangeAspect="1"/>
            <a:extLst>
              <a:ext uri="smNativeData">
                <pr:smNativeData xmlns:pr="smNativeData" xmlns="smNativeData" val="SMDATA_17_8DWzYhMAAAAlAAAAEQAAAC8B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LU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BYBAADPCAAA1kkAAKMoAAAQAAAAJgAAAAgAAAD//////////w=="/>
              </a:ext>
            </a:extLst>
          </p:cNvPicPr>
          <p:nvPr/>
        </p:nvPicPr>
        <p:blipFill>
          <a:blip r:embed="rId4"/>
          <a:stretch>
            <a:fillRect/>
          </a:stretch>
        </p:blipFill>
        <p:spPr>
          <a:xfrm>
            <a:off x="176530" y="1431925"/>
            <a:ext cx="11826240" cy="5173980"/>
          </a:xfrm>
          <a:prstGeom prst="rect">
            <a:avLst/>
          </a:prstGeom>
          <a:noFill/>
          <a:ln>
            <a:noFill/>
          </a:ln>
          <a:effectLst/>
        </p:spPr>
      </p:pic>
      <p:sp>
        <p:nvSpPr>
          <p:cNvPr id="16" name="SlideNumberArea1"/>
          <p:cNvSpPr>
            <a:spLocks noGrp="1" noChangeArrowheads="1"/>
            <a:extLst>
              <a:ext uri="smNativeData">
                <pr:smNativeData xmlns:pr="smNativeData" xmlns="smNativeData" val="SMDATA_15_8D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27D7B-3598-A78B-D64A-C3DE33042096}" type="slidenum">
              <a:t>8</a:t>
            </a:fld>
          </a:p>
        </p:txBody>
      </p:sp>
    </p:spTree>
  </p:cSld>
  <p:clrMapOvr>
    <a:masterClrMapping/>
  </p:clrMapOvr>
  <p:timing>
    <p:tnLst>
      <p:par>
        <p:cTn id="1" dur="indefinite" restart="never" nodeType="tmRoot"/>
      </p:par>
    </p:tnLst>
  </p:timing>
</p:sld>
</file>

<file path=ppt/slides/slide9.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zgQAAI0CAAB+RQAADgUAABAAAAAmAAAACAAAAAEgAAAAAAAA"/>
              </a:ext>
            </a:extLst>
          </p:cNvSpPr>
          <p:nvPr>
            <p:ph type="title"/>
          </p:nvPr>
        </p:nvSpPr>
        <p:spPr>
          <a:xfrm>
            <a:off x="781050" y="414655"/>
            <a:ext cx="10515600" cy="407035"/>
          </a:xfrm>
        </p:spPr>
        <p:txBody>
          <a:bodyPr vert="horz" wrap="square" lIns="91440" tIns="45720" rIns="91440" bIns="45720" numCol="1" spcCol="215900" anchor="ctr">
            <a:prstTxWarp prst="textNoShape">
              <a:avLst/>
            </a:prstTxWarp>
          </a:bodyPr>
          <a:lstStyle/>
          <a:p>
            <a:pPr algn="ctr">
              <a:defRPr lang="en-us" sz="3000" cap="none">
                <a:solidFill>
                  <a:srgbClr val="002868"/>
                </a:solidFill>
                <a:latin typeface="Times New Roman" pitchFamily="1" charset="0"/>
                <a:ea typeface="Calibri Light" pitchFamily="2" charset="0"/>
                <a:cs typeface="Times New Roman" pitchFamily="1" charset="0"/>
              </a:defRPr>
            </a:pPr>
            <a:r>
              <a:t>EXAMPLE 2 (CASH FLOW) - CONTINUED</a:t>
            </a:r>
          </a:p>
        </p:txBody>
      </p:sp>
      <p:grpSp>
        <p:nvGrpSpPr>
          <p:cNvPr id="3" name="Group 3"/>
          <p:cNvGrpSpPr>
            <a:extLst>
              <a:ext uri="smNativeData">
                <pr:smNativeData xmlns:pr="smNativeData" xmlns="smNativeData" val="SMDATA_6_8DWzYhMAAAAlAAAAAQAAAA8BAAAAkAAAAEgAAACQAAAASAAAAAAAAAAAAAAAAAAAABcAAAAUAAAAAAAAAAAAAAD/fwAA/38AAAAAAAAJAAAABAAAAAcAAAAfAAAAVAAAAAAAAAAAAAAAAAAAAAAAAAAAAAAAAAAAAAAAAAAAAAAAAAAAAAAAAAAAAAAAAAAAAAAAAAAAAAAAAAAAAAAAAAAAAAAAAAAAAAAAAAAAAAAAAAAAACEAAAAYAAAAFAAAAK4WAADuBQAAUjQAAEQHAAAQAAAAJgAAAAgAAAD/////AAAAAA=="/>
              </a:ext>
            </a:extLst>
          </p:cNvGrpSpPr>
          <p:nvPr/>
        </p:nvGrpSpPr>
        <p:grpSpPr>
          <a:xfrm>
            <a:off x="3686810" y="963930"/>
            <a:ext cx="4818380" cy="217170"/>
            <a:chOff x="3686810" y="963930"/>
            <a:chExt cx="4818380" cy="217170"/>
          </a:xfrm>
        </p:grpSpPr>
        <p:sp>
          <p:nvSpPr>
            <p:cNvPr id="9" name="Text Box 2"/>
            <p:cNvSpPr>
              <a:extLst>
                <a:ext uri="smNativeData">
                  <pr:smNativeData xmlns:pr="smNativeData" xmlns="smNativeData" val="SMDATA_15_8D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yMAAO4FAAAXJgAARAcAAAAAAAAmAAAACAAAAP//////////"/>
                </a:ext>
              </a:extLst>
            </p:cNvSpPr>
            <p:nvPr/>
          </p:nvSpPr>
          <p:spPr>
            <a:xfrm>
              <a:off x="5848985" y="96393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4" name="Group 5"/>
            <p:cNvGrpSpPr>
              <a:extLst>
                <a:ext uri="smNativeData">
                  <pr:smNativeData xmlns:pr="smNativeData" xmlns="smNativeData" val="SMDATA_6_8DWzYhMAAAAlAAAAAQAAAA8BAAAAkAAAAEgAAACQAAAASAAAAAAAAAAAAAAAAAAAABcAAAAUAAAAAAAAAAAAAAD/fwAA/38AAAAAAAAJAAAABAAAAAABAAEfAAAAVAAAAAAAAAAAAAAAAAAAAAAAAAAAAAAAAAAAAAAAAAAAAAAAAAAAAAAAAAAAAAAAAAAAAAAAAAAAAAAAAAAAAAAAAAAAAAAAAAAAAAAAAAAAAAAAAAAAACEAAAAYAAAAFAAAAK4WAAA3BgAAUjQAAA8HAAAAAAAAJgAAAAgAAAD/////AAAAAA=="/>
                </a:ext>
              </a:extLst>
            </p:cNvGrpSpPr>
            <p:nvPr/>
          </p:nvGrpSpPr>
          <p:grpSpPr>
            <a:xfrm>
              <a:off x="3686810" y="1010285"/>
              <a:ext cx="4818380" cy="137160"/>
              <a:chOff x="3686810" y="1010285"/>
              <a:chExt cx="4818380" cy="137160"/>
            </a:xfrm>
          </p:grpSpPr>
          <p:sp>
            <p:nvSpPr>
              <p:cNvPr id="8" name="Rectangle 6"/>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rhYAADcGAACGIAAADwcAAAAAAAAmAAAACAAAAP//////////"/>
                  </a:ext>
                </a:extLst>
              </p:cNvSpPr>
              <p:nvPr/>
            </p:nvSpPr>
            <p:spPr>
              <a:xfrm>
                <a:off x="3686810" y="101028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7"/>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eioAADcGAABSNAAADwcAAAAAAAAmAAAACAAAAP//////////"/>
                  </a:ext>
                </a:extLst>
              </p:cNvSpPr>
              <p:nvPr/>
            </p:nvSpPr>
            <p:spPr>
              <a:xfrm>
                <a:off x="6904990" y="101028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Rectangle 8"/>
              <p:cNvSpPr>
                <a:extLst>
                  <a:ext uri="smNativeData">
                    <pr:smNativeData xmlns:pr="smNativeData" xmlns="smNativeData" val="SMDATA_15_8D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kSAAADcGAABpKgAADwcAAAAAAAAmAAAACAAAAP//////////"/>
                  </a:ext>
                </a:extLst>
              </p:cNvSpPr>
              <p:nvPr/>
            </p:nvSpPr>
            <p:spPr>
              <a:xfrm>
                <a:off x="5293995" y="101028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5" name="Star: 5 Points 9"/>
              <p:cNvSpPr>
                <a:extLst>
                  <a:ext uri="smNativeData">
                    <pr:smNativeData xmlns:pr="smNativeData" xmlns="smNativeData" val="SMDATA_15_8D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cCUAADwGAAArJgAA+AYAAAAAAAAmAAAACAAAAP//////////"/>
                  </a:ext>
                </a:extLst>
              </p:cNvSpPr>
              <p:nvPr/>
            </p:nvSpPr>
            <p:spPr>
              <a:xfrm>
                <a:off x="6085840" y="101346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0" name="Diagonal Stripe 12"/>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1" name="Diagonal Stripe 14"/>
          <p:cNvSpPr>
            <a:extLst>
              <a:ext uri="smNativeData">
                <pr:smNativeData xmlns:pr="smNativeData" xmlns="smNativeData" val="SMDATA_15_8D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Right Triangle 15"/>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3" name="Right Triangle 16"/>
          <p:cNvSpPr>
            <a:extLst>
              <a:ext uri="smNativeData">
                <pr:smNativeData xmlns:pr="smNativeData" xmlns="smNativeData" val="SMDATA_15_8D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4" name="Picture1"/>
          <p:cNvPicPr>
            <a:extLst>
              <a:ext uri="smNativeData">
                <pr:smNativeData xmlns:pr="smNativeData" xmlns="smNativeData" val="SMDATA_17_8D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AAN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CJAAAAAEsAAPkIAAAQAAAAJgAAAAgAAAD//////////w=="/>
              </a:ext>
            </a:extLst>
          </p:cNvPicPr>
          <p:nvPr/>
        </p:nvPicPr>
        <p:blipFill>
          <a:blip r:embed="rId2"/>
          <a:stretch>
            <a:fillRect/>
          </a:stretch>
        </p:blipFill>
        <p:spPr>
          <a:xfrm>
            <a:off x="10820400" y="86995"/>
            <a:ext cx="1371600" cy="1371600"/>
          </a:xfrm>
          <a:prstGeom prst="rect">
            <a:avLst/>
          </a:prstGeom>
          <a:noFill/>
          <a:ln>
            <a:noFill/>
          </a:ln>
          <a:effectLst/>
        </p:spPr>
      </p:pic>
      <p:pic>
        <p:nvPicPr>
          <p:cNvPr id="15" name="Picture2"/>
          <p:cNvPicPr>
            <a:picLocks noChangeAspect="1"/>
            <a:extLst>
              <a:ext uri="smNativeData">
                <pr:smNativeData xmlns:pr="smNativeData" xmlns="smNativeData" val="SMDATA_17_8DWzYhMAAAAlAAAAEQAAAC8B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DbGDWz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LEBAACiCAAA2UgAALopAAAQAAAAJgAAAAgAAAD//////////w=="/>
              </a:ext>
            </a:extLst>
          </p:cNvPicPr>
          <p:nvPr/>
        </p:nvPicPr>
        <p:blipFill>
          <a:blip r:embed="rId3"/>
          <a:stretch>
            <a:fillRect/>
          </a:stretch>
        </p:blipFill>
        <p:spPr>
          <a:xfrm>
            <a:off x="274955" y="1403350"/>
            <a:ext cx="11567160" cy="5379720"/>
          </a:xfrm>
          <a:prstGeom prst="rect">
            <a:avLst/>
          </a:prstGeom>
          <a:noFill/>
          <a:ln>
            <a:noFill/>
          </a:ln>
          <a:effectLst/>
        </p:spPr>
      </p:pic>
      <p:sp>
        <p:nvSpPr>
          <p:cNvPr id="16" name="SlideNumberArea1"/>
          <p:cNvSpPr>
            <a:spLocks noGrp="1" noChangeArrowheads="1"/>
            <a:extLst>
              <a:ext uri="smNativeData">
                <pr:smNativeData xmlns:pr="smNativeData" xmlns="smNativeData" val="SMDATA_15_8D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20E3D-7398-A7F8-D64A-85AD400420D0}" type="slidenum">
              <a:t>9</a:t>
            </a:fld>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tion">
  <a:themeElements>
    <a:clrScheme name="Presentation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resentation">
      <a:majorFont>
        <a:latin typeface="Calibri Light"/>
        <a:ea typeface="Calibri Light"/>
        <a:cs typeface="Calibri Light"/>
      </a:majorFont>
      <a:minorFont>
        <a:latin typeface="Calibri"/>
        <a:ea typeface="Calibri"/>
        <a:cs typeface="Calibri"/>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2">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3">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4">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5">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6">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7">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8">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9">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0">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2">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3">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4">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resentation">
  <a:themeElements>
    <a:clrScheme name="Presentation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resentation">
      <a:majorFont>
        <a:latin typeface="Calibri Light"/>
        <a:ea typeface="Calibri Light"/>
        <a:cs typeface="Calibri Light"/>
      </a:majorFont>
      <a:minorFont>
        <a:latin typeface="Calibri"/>
        <a:ea typeface="Calibri"/>
        <a:cs typeface="Calibri"/>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2">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3">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4">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5">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6">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7">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8">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9">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0">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2">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3">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14">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Carrera, Jonathan</dc:creator>
  <cp:keywords/>
  <dc:description/>
  <cp:lastModifiedBy>jocar</cp:lastModifiedBy>
  <cp:revision>0</cp:revision>
  <dcterms:created xsi:type="dcterms:W3CDTF">2021-09-02T02:22:15Z</dcterms:created>
  <dcterms:modified xsi:type="dcterms:W3CDTF">2022-06-22T15:32:00Z</dcterms:modified>
</cp:coreProperties>
</file>