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48" r:id="rId5"/>
  </p:sldMasterIdLst>
  <p:notesMasterIdLst>
    <p:notesMasterId r:id="rId6"/>
  </p:notesMasterIdLst>
  <p:sldIdLst>
    <p:sldId id="260" r:id="rId7"/>
    <p:sldId id="264" r:id="rId8"/>
    <p:sldId id="267" r:id="rId9"/>
    <p:sldId id="269" r:id="rId10"/>
    <p:sldId id="270" r:id="rId11"/>
    <p:sldId id="272" r:id="rId12"/>
    <p:sldId id="273" r:id="rId13"/>
    <p:sldId id="277" r:id="rId14"/>
    <p:sldId id="275" r:id="rId15"/>
    <p:sldId id="274" r:id="rId16"/>
    <p:sldId id="276" r:id="rId17"/>
    <p:sldId id="278" r:id="rId18"/>
    <p:sldId id="279" r:id="rId19"/>
    <p:sldId id="280" r:id="rId20"/>
    <p:sldId id="281" r:id="rId21"/>
    <p:sldId id="282" r:id="rId22"/>
    <p:sldId id="284" r:id="rId23"/>
    <p:sldId id="283" r:id="rId24"/>
  </p:sldIdLst>
  <p:sldSz cx="12192000" cy="6858000"/>
  <p:notesSz cx="6858000" cy="9144000"/>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prnPr scaleToFitPaper="1"/>
  <p:showPr showNarration="1">
    <p:penClr>
      <a:srgbClr val="0000FF"/>
    </p:penClr>
  </p:showPr>
  <p:extLst>
    <p:ext uri="smNativeData">
      <pr:smAppRevision xmlns:pr="smNativeData" xmlns="smNativeData" dt="1655912367" val="1046" revOS="4"/>
      <pr:smFileRevision xmlns:pr="smNativeData" xmlns="smNativeData" dt="1655912367" val="101"/>
      <pr:guideOptions xmlns:pr="smNativeData" xmlns="smNativeData" dt="1655912367"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86" d="100"/>
          <a:sy n="86" d="100"/>
        </p:scale>
        <p:origin x="428" y="217"/>
      </p:cViewPr>
    </p:cSldViewPr>
  </p:slideViewPr>
  <p:outlineViewPr>
    <p:cViewPr>
      <p:scale>
        <a:sx n="33" d="100"/>
        <a:sy n="33" d="100"/>
      </p:scale>
      <p:origin x="0" y="0"/>
    </p:cViewPr>
  </p:outlineViewPr>
  <p:sorterViewPr>
    <p:cViewPr>
      <p:scale>
        <a:sx n="16" d="100"/>
        <a:sy n="16" d="100"/>
      </p:scale>
      <p:origin x="0" y="0"/>
    </p:cViewPr>
  </p:sorterViewPr>
  <p:notesViewPr>
    <p:cSldViewPr snapToGrid="0">
      <p:cViewPr>
        <p:scale>
          <a:sx n="86" d="100"/>
          <a:sy n="86" d="100"/>
        </p:scale>
        <p:origin x="428" y="217"/>
      </p:cViewPr>
    </p:cSldViewPr>
  </p:notesViewPr>
  <p:gridSpacing cx="78028800" cy="7802880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AIAABAAAAAmAAAACAAAAD+PAAAAAAAA"/>
              </a:ext>
            </a:extLst>
          </p:cNvSpPr>
          <p:nvPr>
            <p:ph type="hdr" sz="quarter"/>
          </p:nvPr>
        </p:nvSpPr>
        <p:spPr>
          <a:xfrm>
            <a:off x="0" y="0"/>
            <a:ext cx="2971800" cy="457200"/>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p>
          <a:p>
            <a:pPr>
              <a:defRPr lang="en-us"/>
            </a:pPr>
          </a:p>
        </p:txBody>
      </p:sp>
      <p:sp>
        <p:nvSpPr>
          <p:cNvPr id="3" name="Date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AAAAAAtKgAA0AIAABAAAAAmAAAACAAAAD+PAAAAAAAA"/>
              </a:ext>
            </a:extLst>
          </p:cNvSpPr>
          <p:nvPr>
            <p:ph type="dt" idx="1"/>
          </p:nvPr>
        </p:nvSpPr>
        <p:spPr>
          <a:xfrm>
            <a:off x="3884295" y="0"/>
            <a:ext cx="2971800" cy="457200"/>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p>
          <a:p>
            <a:pPr>
              <a:defRPr lang="en-us"/>
            </a:pPr>
            <a:r>
              <a:t>*</a:t>
            </a:r>
          </a:p>
        </p:txBody>
      </p:sp>
      <p:sp>
        <p:nvSpPr>
          <p:cNvPr id="4" name="Slide Image Placeholder 3"/>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L8PAAD/HwAA"/>
              </a:ext>
            </a:extLst>
          </p:cNvSpPr>
          <p:nvPr>
            <p:ph type="sldImg" idx="2"/>
          </p:nvPr>
        </p:nvSpPr>
        <p:spPr>
          <a:xfrm>
            <a:off x="1143000" y="685800"/>
            <a:ext cx="4572000" cy="34290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p>
          <a:p>
            <a:pPr>
              <a:defRPr lang="en-us"/>
            </a:pPr>
          </a:p>
        </p:txBody>
      </p:sp>
      <p:sp>
        <p:nvSpPr>
          <p:cNvPr id="5" name="Notes Placeholder 4"/>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D8PAAD/HwAA"/>
              </a:ext>
            </a:extLst>
          </p:cNvSpPr>
          <p:nvPr>
            <p:ph type="body" idx="3"/>
          </p:nvPr>
        </p:nvSpPr>
        <p:spPr>
          <a:xfrm>
            <a:off x="685800" y="4343400"/>
            <a:ext cx="5486400" cy="4114800"/>
          </a:xfrm>
          <a:prstGeom prst="rect">
            <a:avLst/>
          </a:prstGeom>
          <a:noFill/>
          <a:ln>
            <a:noFill/>
          </a:ln>
        </p:spPr>
        <p:txBody>
          <a:bodyPr vert="horz" wrap="square" lIns="91440" tIns="45720" rIns="91440" bIns="45720" numCol="1" spcCol="215900" anchor="t">
            <a:prstTxWarp prst="textNoShape">
              <a:avLst/>
            </a:prstTxWarp>
          </a:bodyPr>
          <a:lstStyle/>
          <a:p>
            <a:pPr>
              <a:defRPr lang="en-us"/>
            </a:pPr>
          </a:p>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01AABIEgAAPTgAABAAAAAmAAAACAAAAL+PAAD/HwAA"/>
              </a:ext>
            </a:extLst>
          </p:cNvSpPr>
          <p:nvPr>
            <p:ph type="ftr" sz="quarter" idx="4"/>
          </p:nvPr>
        </p:nvSpPr>
        <p:spPr>
          <a:xfrm>
            <a:off x="0" y="8684895"/>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p>
          <a:p>
            <a:pPr>
              <a:defRPr lang="en-us"/>
            </a:pPr>
          </a:p>
        </p:txBody>
      </p:sp>
      <p:sp>
        <p:nvSpPr>
          <p:cNvPr id="7" name="Slide Number Placeholder 6"/>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L+PAAD/HwAA"/>
              </a:ext>
            </a:extLst>
          </p:cNvSpPr>
          <p:nvPr>
            <p:ph type="sldNum" sz="quarter" idx="5"/>
          </p:nvPr>
        </p:nvSpPr>
        <p:spPr>
          <a:xfrm>
            <a:off x="3884295" y="8684895"/>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p>
          <a:p>
            <a:pPr>
              <a:defRPr lang="en-us"/>
            </a:pPr>
            <a:r>
              <a:t>#</a:t>
            </a:r>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F0D2-9C98-A006-D64D-6A53BE03203F}" type="slidenum">
              <a:t>‹#›</a:t>
            </a:fld>
          </a:p>
        </p:txBody>
      </p:sp>
    </p:spTree>
  </p:cSld>
  <p:clrMapOvr>
    <a:masterClrMapping/>
  </p:clrMapOvr>
</p:notes>
</file>

<file path=ppt/notesSlides/notesSlide1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9B0A-4498-A06D-D64D-B238D50320E7}" type="slidenum">
              <a:t>‹#›</a:t>
            </a:fld>
          </a:p>
        </p:txBody>
      </p:sp>
    </p:spTree>
  </p:cSld>
  <p:clrMapOvr>
    <a:masterClrMapping/>
  </p:clrMapOvr>
</p:notes>
</file>

<file path=ppt/notesSlides/notesSlide1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397-D998-A055-D64D-2F00ED03207A}" type="slidenum">
              <a:t>‹#›</a:t>
            </a:fld>
          </a:p>
        </p:txBody>
      </p:sp>
    </p:spTree>
  </p:cSld>
  <p:clrMapOvr>
    <a:masterClrMapping/>
  </p:clrMapOvr>
</p:notes>
</file>

<file path=ppt/notesSlides/notesSlide1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U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692-DC98-A050-D64D-2A05E803207F}" type="slidenum">
              <a:t>‹#›</a:t>
            </a:fld>
          </a:p>
        </p:txBody>
      </p:sp>
    </p:spTree>
  </p:cSld>
  <p:clrMapOvr>
    <a:masterClrMapping/>
  </p:clrMapOvr>
</p:notes>
</file>

<file path=ppt/notesSlides/notesSlide1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567-2998-A053-D64D-DF06EB03208A}" type="slidenum">
              <a:t>‹#›</a:t>
            </a:fld>
          </a:p>
        </p:txBody>
      </p:sp>
    </p:spTree>
  </p:cSld>
  <p:clrMapOvr>
    <a:masterClrMapping/>
  </p:clrMapOvr>
</p:notes>
</file>

<file path=ppt/notesSlides/notesSlide1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BD46-0898-A04B-D64D-FE1EF30320AB}" type="slidenum">
              <a:t>‹#›</a:t>
            </a:fld>
          </a:p>
        </p:txBody>
      </p:sp>
    </p:spTree>
  </p:cSld>
  <p:clrMapOvr>
    <a:masterClrMapping/>
  </p:clrMapOvr>
</p:notes>
</file>

<file path=ppt/notesSlides/notesSlide1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864-2A98-A05E-D64D-DC0BE6032089}" type="slidenum">
              <a:t>‹#›</a:t>
            </a:fld>
          </a:p>
        </p:txBody>
      </p:sp>
    </p:spTree>
  </p:cSld>
  <p:clrMapOvr>
    <a:masterClrMapping/>
  </p:clrMapOvr>
</p:notes>
</file>

<file path=ppt/notesSlides/notesSlide1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L///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C3F0-BE98-A035-D64D-48608D03201D}" type="slidenum">
              <a:t>‹#›</a:t>
            </a:fld>
          </a:p>
        </p:txBody>
      </p:sp>
    </p:spTree>
  </p:cSld>
  <p:clrMapOvr>
    <a:masterClrMapping/>
  </p:clrMapOvr>
</p:notes>
</file>

<file path=ppt/notesSlides/notesSlide1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8C69-2798-A07A-D64D-D12FC2032084}" type="slidenum">
              <a:t>‹#›</a:t>
            </a:fld>
          </a:p>
        </p:txBody>
      </p:sp>
    </p:spTree>
  </p:cSld>
  <p:clrMapOvr>
    <a:masterClrMapping/>
  </p:clrMapOvr>
</p:notes>
</file>

<file path=ppt/notesSlides/notesSlide1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r///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FC92-DC98-A00A-D64D-2A5FB203207F}" type="slidenum">
              <a:t>‹#›</a:t>
            </a:fld>
          </a:p>
        </p:txBody>
      </p:sp>
    </p:spTree>
  </p:cSld>
  <p:clrMapOvr>
    <a:masterClrMapping/>
  </p:clrMapOvr>
</p:notes>
</file>

<file path=ppt/notesSlides/notesSlide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b///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L///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F7DD-9398-A001-D64D-6554B9032030}" type="slidenum">
              <a:t>‹#›</a:t>
            </a:fld>
          </a:p>
        </p:txBody>
      </p:sp>
    </p:spTree>
  </p:cSld>
  <p:clrMapOvr>
    <a:masterClrMapping/>
  </p:clrMapOvr>
</p:notes>
</file>

<file path=ppt/notesSlides/notesSlide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bud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FAD9-9798-A00C-D64D-6159B4032034}" type="slidenum">
              <a:t>‹#›</a:t>
            </a:fld>
          </a:p>
        </p:txBody>
      </p:sp>
    </p:spTree>
  </p:cSld>
  <p:clrMapOvr>
    <a:masterClrMapping/>
  </p:clrMapOvr>
</p:notes>
</file>

<file path=ppt/notesSlides/notesSlide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A77-3998-A05C-D64D-CF09E403209A}" type="slidenum">
              <a:t>‹#›</a:t>
            </a:fld>
          </a:p>
        </p:txBody>
      </p:sp>
    </p:spTree>
  </p:cSld>
  <p:clrMapOvr>
    <a:masterClrMapping/>
  </p:clrMapOvr>
</p:notes>
</file>

<file path=ppt/notesSlides/notesSlide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A899-D798-A05E-D64D-210BE6032074}" type="slidenum">
              <a:t>‹#›</a:t>
            </a:fld>
          </a:p>
        </p:txBody>
      </p:sp>
    </p:spTree>
  </p:cSld>
  <p:clrMapOvr>
    <a:masterClrMapping/>
  </p:clrMapOvr>
</p:notes>
</file>

<file path=ppt/notesSlides/notesSlide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C3F2-BC98-A035-D64D-4A608D03201F}" type="slidenum">
              <a:t>‹#›</a:t>
            </a:fld>
          </a:p>
        </p:txBody>
      </p:sp>
    </p:spTree>
  </p:cSld>
  <p:clrMapOvr>
    <a:masterClrMapping/>
  </p:clrMapOvr>
</p:notes>
</file>

<file path=ppt/notesSlides/notesSlide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8B18-5698-A07D-D64D-A028C50320F5}" type="slidenum">
              <a:t>‹#›</a:t>
            </a:fld>
          </a:p>
        </p:txBody>
      </p:sp>
    </p:spTree>
  </p:cSld>
  <p:clrMapOvr>
    <a:masterClrMapping/>
  </p:clrMapOvr>
</p:notes>
</file>

<file path=ppt/notesSlides/notesSlide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E022-6C98-A016-D64D-9A43AE0320CF}" type="slidenum">
              <a:t>‹#›</a:t>
            </a:fld>
          </a:p>
        </p:txBody>
      </p:sp>
    </p:spTree>
  </p:cSld>
  <p:clrMapOvr>
    <a:masterClrMapping/>
  </p:clrMapOvr>
</p:notes>
</file>

<file path=ppt/notesSlides/notesSlide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ChangeArrowheads="1"/>
            <a:extLst>
              <a:ext uri="smNativeData">
                <pr:smNativeData xmlns:pr="smNativeData" xmlns="smNativeData" val="SMDATA_15_rzezYh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PAAAAAAAA"/>
              </a:ext>
            </a:extLst>
          </p:cNvSpPr>
          <p:nvPr>
            <p:ph type="sldImg"/>
          </p:nvPr>
        </p:nvSpPr>
        <p:spPr>
          <a:xfrm>
            <a:off x="381000" y="685800"/>
            <a:ext cx="6096000" cy="3429000"/>
          </a:xfrm>
          <a:prstGeom prst="rect">
            <a:avLst/>
          </a:prstGeom>
        </p:spPr>
        <p:txBody>
          <a:bodyPr/>
          <a:lstStyle/>
          <a:p>
            <a:pPr>
              <a:defRPr lang="en-us"/>
            </a:pP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BAAAAAAAA"/>
              </a:ext>
            </a:extLst>
          </p:cNvSpPr>
          <p:nvPr>
            <p:ph type="body" idx="3"/>
          </p:nvPr>
        </p:nvSpPr>
        <p:spPr>
          <a:xfrm>
            <a:off x="685800" y="4343400"/>
            <a:ext cx="5486400" cy="4114800"/>
          </a:xfrm>
          <a:prstGeom prst="rect">
            <a:avLst/>
          </a:prstGeom>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RcAAG01AAAtKgAAPTgAABAAAAAmAAAACAAAAAEBAAAAAAAA"/>
              </a:ext>
            </a:extLst>
          </p:cNvSpPr>
          <p:nvPr>
            <p:ph type="sldNum" sz="quarter" idx="5"/>
          </p:nvPr>
        </p:nvSpPr>
        <p:spPr>
          <a:xfrm>
            <a:off x="3884295" y="8684895"/>
            <a:ext cx="2971800" cy="457200"/>
          </a:xfrm>
          <a:prstGeom prst="rect">
            <a:avLst/>
          </a:prstGeom>
        </p:spPr>
        <p:txBody>
          <a:bodyPr/>
          <a:lstStyle/>
          <a:p>
            <a:pPr>
              <a:defRPr lang="en-us"/>
            </a:pPr>
            <a:fld id="{75F588DF-9198-A07E-D64D-672BC6032032}" type="slidenum">
              <a:t>‹#›</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AZ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OgGAACgQQAAmBUAABAAAAAmAAAACAAAAIGAAAAAAAAA"/>
              </a:ext>
            </a:extLst>
          </p:cNvSpPr>
          <p:nvPr>
            <p:ph type="ctrTitle"/>
          </p:nvPr>
        </p:nvSpPr>
        <p:spPr>
          <a:xfrm>
            <a:off x="1524000" y="1122680"/>
            <a:ext cx="9144000" cy="2387600"/>
          </a:xfrm>
        </p:spPr>
        <p:txBody>
          <a:bodyPr vert="horz" wrap="square" lIns="91440" tIns="45720" rIns="91440" bIns="45720" numCol="1" spcCol="215900" anchor="b">
            <a:prstTxWarp prst="textNoShape">
              <a:avLst/>
            </a:prstTxWarp>
          </a:bodyPr>
          <a:lstStyle>
            <a:lvl1pPr algn="ctr">
              <a:defRPr lang="en-us" sz="60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ubtitle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RUaX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kWAACgQQAAWCAAABAAAAAmAAAACAAAAAGAAAAAAAAA"/>
              </a:ext>
            </a:extLst>
          </p:cNvSpPr>
          <p:nvPr>
            <p:ph type="subTitle" idx="1"/>
          </p:nvPr>
        </p:nvSpPr>
        <p:spPr>
          <a:xfrm>
            <a:off x="1524000" y="3602355"/>
            <a:ext cx="9144000" cy="1655445"/>
          </a:xfrm>
        </p:spPr>
        <p:txBody>
          <a:bodyPr/>
          <a:lstStyle>
            <a:lvl1pPr marL="0" indent="0" algn="ctr">
              <a:buNone/>
              <a:defRPr lang="en-us" sz="2400" cap="none"/>
            </a:lvl1pPr>
            <a:lvl2pPr marL="457200" indent="0" algn="ctr">
              <a:buNone/>
              <a:defRPr lang="en-us" sz="2000" cap="none"/>
            </a:lvl2pPr>
            <a:lvl3pPr marL="914400" indent="0" algn="ctr">
              <a:buNone/>
              <a:defRPr lang="en-us" sz="1800" cap="none"/>
            </a:lvl3pPr>
            <a:lvl4pPr marL="1371600" indent="0" algn="ctr">
              <a:buNone/>
              <a:defRPr lang="en-us" sz="1600" cap="none"/>
            </a:lvl4pPr>
            <a:lvl5pPr marL="1828800" indent="0" algn="ctr">
              <a:buNone/>
              <a:defRPr lang="en-us" sz="1600" cap="none"/>
            </a:lvl5pPr>
            <a:lvl6pPr marL="2286000" indent="0" algn="ctr">
              <a:buNone/>
              <a:defRPr lang="en-us" sz="1600" cap="none"/>
            </a:lvl6pPr>
            <a:lvl7pPr marL="2743200" indent="0" algn="ctr">
              <a:buNone/>
              <a:defRPr lang="en-us" sz="1600" cap="none"/>
            </a:lvl7pPr>
            <a:lvl8pPr marL="3200400" indent="0" algn="ctr">
              <a:buNone/>
              <a:defRPr lang="en-us" sz="1600" cap="none"/>
            </a:lvl8pPr>
            <a:lvl9pPr marL="3657600" indent="0" algn="ctr">
              <a:buNone/>
              <a:defRPr lang="en-us" sz="1600" cap="none"/>
            </a:lvl9pPr>
          </a:lstStyle>
          <a:p>
            <a:pPr>
              <a:defRPr lang="en-us"/>
            </a:pPr>
            <a:r>
              <a:t>Click to edit Master subtitle style</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6Fm0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E345-0B98-A015-D64D-FD40AD0320A8}" type="datetime1">
              <a:t>1/16/2022</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AF7A-3498-A059-D64D-C20CE1032097}" type="slidenum">
              <a:t>‹#›</a:t>
            </a:fld>
          </a:p>
        </p:txBody>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5_rzezYh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IAAAAAAAAA"/>
              </a:ext>
            </a:extLst>
          </p:cNvSpPr>
          <p:nvPr>
            <p:ph idx="1"/>
          </p:nvPr>
        </p:nvSpPr>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8942-0C98-A07F-D64D-FA2AC70320AF}" type="datetime1">
              <a:t>1/16/2022</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EADA-9498-A01C-D64D-6249A4032037}" type="slidenum">
              <a:t>‹#›</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xmlns="smNativeData" val="SMDATA_15_rzezYhMAAAAlAAAAZAAAAA0AAAAAkAAAAEgAAACQAAAASAAAAAAAAAAB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DUAAD8CAADYRQAAACYAABAAAAAmAAAACAAAAAMAAAAAAAAA"/>
              </a:ext>
            </a:extLst>
          </p:cNvSpPr>
          <p:nvPr>
            <p:ph type="title"/>
          </p:nvPr>
        </p:nvSpPr>
        <p:spPr>
          <a:xfrm>
            <a:off x="8724900" y="365125"/>
            <a:ext cx="2628900" cy="5812155"/>
          </a:xfrm>
        </p:spPr>
        <p:txBody>
          <a:bodyPr vert="vert" wrap="square" lIns="91440" tIns="45720" rIns="91440" bIns="45720" numCol="1" spcCol="215900"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5_rzezYh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C8NAAAACYAABAAAAAmAAAACAAAAAMAAAAAAAAA"/>
              </a:ext>
            </a:extLst>
          </p:cNvSpPr>
          <p:nvPr>
            <p:ph idx="1"/>
          </p:nvPr>
        </p:nvSpPr>
        <p:spPr>
          <a:xfrm>
            <a:off x="838200" y="365125"/>
            <a:ext cx="7734300" cy="5812155"/>
          </a:xfrm>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B3CE-8098-A045-D64D-7610FD032023}" type="datetime1">
              <a:t>1/16/2022</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E04C-0298-A016-D64D-F443AE0320A1}" type="slidenum">
              <a:t>‹#›</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AAAAAAAA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g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AD3C-7298-A05B-D64D-840EE30320D1}" type="datetime1">
              <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bud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F396-D898-A005-D64D-2E50BD03207B}" type="slidenum">
              <a:t>4</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IUKAADORQAAERwAABAAAAAmAAAACAAAAIGAAAAAAAAA"/>
              </a:ext>
            </a:extLst>
          </p:cNvSpPr>
          <p:nvPr>
            <p:ph type="title"/>
          </p:nvPr>
        </p:nvSpPr>
        <p:spPr>
          <a:xfrm>
            <a:off x="831850" y="1710055"/>
            <a:ext cx="10515600" cy="2852420"/>
          </a:xfrm>
        </p:spPr>
        <p:txBody>
          <a:bodyPr vert="horz" wrap="square" lIns="91440" tIns="45720" rIns="91440" bIns="45720" numCol="1" spcCol="215900" anchor="b">
            <a:prstTxWarp prst="textNoShape">
              <a:avLst/>
            </a:prstTxWarp>
          </a:bodyPr>
          <a:lstStyle>
            <a:lvl1pPr>
              <a:defRPr lang="en-us" sz="60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DwcAADORQAAdiUAABAAAAAmAAAACAAAAAGAAAAAAAAA"/>
              </a:ext>
            </a:extLst>
          </p:cNvSpPr>
          <p:nvPr>
            <p:ph idx="1"/>
          </p:nvPr>
        </p:nvSpPr>
        <p:spPr>
          <a:xfrm>
            <a:off x="831850" y="4589780"/>
            <a:ext cx="10515600" cy="1499870"/>
          </a:xfrm>
        </p:spPr>
        <p:txBody>
          <a:bodyPr/>
          <a:lstStyle>
            <a:lvl1pPr marL="0" indent="0">
              <a:buNone/>
              <a:defRPr lang="en-us" sz="2400" cap="none">
                <a:solidFill>
                  <a:srgbClr val="8C8C8C"/>
                </a:solidFill>
              </a:defRPr>
            </a:lvl1pPr>
            <a:lvl2pPr marL="457200" indent="0">
              <a:buNone/>
              <a:defRPr lang="en-us" sz="2000" cap="none">
                <a:solidFill>
                  <a:srgbClr val="8C8C8C"/>
                </a:solidFill>
              </a:defRPr>
            </a:lvl2pPr>
            <a:lvl3pPr marL="914400" indent="0">
              <a:buNone/>
              <a:defRPr lang="en-us" sz="1800" cap="none">
                <a:solidFill>
                  <a:srgbClr val="8C8C8C"/>
                </a:solidFill>
              </a:defRPr>
            </a:lvl3pPr>
            <a:lvl4pPr marL="1371600" indent="0">
              <a:buNone/>
              <a:defRPr lang="en-us" sz="1600" cap="none">
                <a:solidFill>
                  <a:srgbClr val="8C8C8C"/>
                </a:solidFill>
              </a:defRPr>
            </a:lvl4pPr>
            <a:lvl5pPr marL="1828800" indent="0">
              <a:buNone/>
              <a:defRPr lang="en-us" sz="1600" cap="none">
                <a:solidFill>
                  <a:srgbClr val="8C8C8C"/>
                </a:solidFill>
              </a:defRPr>
            </a:lvl5pPr>
            <a:lvl6pPr marL="2286000" indent="0">
              <a:buNone/>
              <a:defRPr lang="en-us" sz="1600" cap="none">
                <a:solidFill>
                  <a:srgbClr val="8C8C8C"/>
                </a:solidFill>
              </a:defRPr>
            </a:lvl6pPr>
            <a:lvl7pPr marL="2743200" indent="0">
              <a:buNone/>
              <a:defRPr lang="en-us" sz="1600" cap="none">
                <a:solidFill>
                  <a:srgbClr val="8C8C8C"/>
                </a:solidFill>
              </a:defRPr>
            </a:lvl7pPr>
            <a:lvl8pPr marL="3200400" indent="0">
              <a:buNone/>
              <a:defRPr lang="en-us" sz="1600" cap="none">
                <a:solidFill>
                  <a:srgbClr val="8C8C8C"/>
                </a:solidFill>
              </a:defRPr>
            </a:lvl8pPr>
            <a:lvl9pPr marL="3657600" indent="0">
              <a:buNone/>
              <a:defRPr lang="en-us" sz="1600" cap="none">
                <a:solidFill>
                  <a:srgbClr val="8C8C8C"/>
                </a:solidFill>
              </a:defRPr>
            </a:lvl9pPr>
          </a:lstStyle>
          <a:p>
            <a:pPr>
              <a:defRPr lang="en-us"/>
            </a:pPr>
            <a:r>
              <a:t>Click to edit Master text styles</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F11C-5298-A007-D64D-A452BF0320F1}" type="datetime1">
              <a:t>1/16/2022</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B0FA-B498-A046-D64D-4213FE032017}" type="slidenum">
              <a:t>‹#›</a:t>
            </a:fld>
          </a:p>
        </p:txBody>
      </p:sp>
    </p:spTree>
  </p:cSld>
  <p:clrMapOvr>
    <a:masterClrMapping/>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7///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4aA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AIJQAAACYAABAAAAAmAAAACAAAAAEAAAAAAAAA"/>
              </a:ext>
            </a:extLst>
          </p:cNvSpPr>
          <p:nvPr>
            <p:ph idx="1"/>
          </p:nvPr>
        </p:nvSpPr>
        <p:spPr>
          <a:xfrm>
            <a:off x="838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DsLAADYRQAAACYAABAAAAAmAAAACAAAAAEAAAAAAAAA"/>
              </a:ext>
            </a:extLst>
          </p:cNvSpPr>
          <p:nvPr>
            <p:ph idx="2"/>
          </p:nvPr>
        </p:nvSpPr>
        <p:spPr>
          <a:xfrm>
            <a:off x="6172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ADE3-AD98-A05B-D64D-5B0EE303200E}" type="datetime1">
              <a:t>1/16/2022</a:t>
            </a:fld>
          </a:p>
        </p:txBody>
      </p:sp>
      <p:sp>
        <p:nvSpPr>
          <p:cNvPr id="6" name="Foot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B9FC-B298-A04F-D64D-441AF7032011}" type="slidenum">
              <a:t>‹#›</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V0A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D8CAADbRQAAZwoAABAAAAAmAAAACAAAAAEAAAAAAAAA"/>
              </a:ext>
            </a:extLst>
          </p:cNvSpPr>
          <p:nvPr>
            <p:ph type="title"/>
          </p:nvPr>
        </p:nvSpPr>
        <p:spPr>
          <a:xfrm>
            <a:off x="840105" y="365125"/>
            <a:ext cx="10515600" cy="1325880"/>
          </a:xfrm>
        </p:spPr>
        <p:txBody>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Agg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FgKAADlJAAAaQ8AABAAAAAmAAAACAAAAIGAAAAAAAAA"/>
              </a:ext>
            </a:extLst>
          </p:cNvSpPr>
          <p:nvPr>
            <p:ph idx="1"/>
          </p:nvPr>
        </p:nvSpPr>
        <p:spPr>
          <a:xfrm>
            <a:off x="840105" y="1681480"/>
            <a:ext cx="5157470" cy="823595"/>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Content Placeholder 3"/>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GkPAADlJAAAFCYAABAAAAAmAAAACAAAAAEAAAAAAAAA"/>
              </a:ext>
            </a:extLst>
          </p:cNvSpPr>
          <p:nvPr>
            <p:ph idx="2"/>
          </p:nvPr>
        </p:nvSpPr>
        <p:spPr>
          <a:xfrm>
            <a:off x="840105" y="2505075"/>
            <a:ext cx="5157470"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gXUw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FgKAADbRQAAaQ8AABAAAAAmAAAACAAAAIGAAAAAAAAA"/>
              </a:ext>
            </a:extLst>
          </p:cNvSpPr>
          <p:nvPr>
            <p:ph idx="3"/>
          </p:nvPr>
        </p:nvSpPr>
        <p:spPr>
          <a:xfrm>
            <a:off x="6172200" y="1681480"/>
            <a:ext cx="5183505" cy="823595"/>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Content Placeholder 5"/>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GkPAADbRQAAFCYAABAAAAAmAAAACAAAAAEAAAAAAAAA"/>
              </a:ext>
            </a:extLst>
          </p:cNvSpPr>
          <p:nvPr>
            <p:ph idx="4"/>
          </p:nvPr>
        </p:nvSpPr>
        <p:spPr>
          <a:xfrm>
            <a:off x="6172200" y="2505075"/>
            <a:ext cx="5183505"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87A9-E798-A071-D64D-1124C9032044}" type="datetime1">
              <a:t>1/16/2022</a:t>
            </a:fld>
          </a:p>
        </p:txBody>
      </p:sp>
      <p:sp>
        <p:nvSpPr>
          <p:cNvPr id="8" name="Footer Placeholder 7"/>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9" name="Slide Number Placeholder 8"/>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3Z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CB01-4F98-A03D-D64D-B968850320EC}" type="slidenum">
              <a:t>‹#›</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v9hw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E6DF-9198-A010-D64D-6745A8032032}" type="datetime1">
              <a:t>1/16/2022</a:t>
            </a:fld>
          </a:p>
        </p:txBody>
      </p:sp>
      <p:sp>
        <p:nvSpPr>
          <p:cNvPr id="4" name="Footer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5" name="Slide Numb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CDE2-AC98-A03B-D64D-5A6E8303200F}" type="slidenum">
              <a:t>‹#›</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CD87-C998-A03B-D64D-3F6E8303206A}" type="datetime1">
              <a:t>1/16/2022</a:t>
            </a:fld>
          </a:p>
        </p:txBody>
      </p:sp>
      <p:sp>
        <p:nvSpPr>
          <p:cNvPr id="3" name="Footer Placeholder 2"/>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4" name="Slide Number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9ABB-F598-A06C-D64D-0339D4032056}" type="slidenum">
              <a:t>‹#›</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idx="1"/>
          </p:nvPr>
        </p:nvSpPr>
        <p:spPr>
          <a:xfrm>
            <a:off x="5183505" y="987425"/>
            <a:ext cx="6172200" cy="4873625"/>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cap="none"/>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Click to edit Master text styles</a:t>
            </a:r>
          </a:p>
        </p:txBody>
      </p:sp>
      <p:sp>
        <p:nvSpPr>
          <p:cNvPr id="5" name="Date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A736-7898-A051-D64D-8E04E90320DB}" type="datetime1">
              <a:t>1/16/2022</a:t>
            </a:fld>
          </a:p>
        </p:txBody>
      </p:sp>
      <p:sp>
        <p:nvSpPr>
          <p:cNvPr id="6" name="Foot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926B-2598-A064-D64D-D331DC032086}" type="slidenum">
              <a:t>‹#›</a:t>
            </a:fld>
          </a:p>
        </p:txBody>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Picture Placeholder 2"/>
          <p:cNvSpPr>
            <a:spLocks noGrp="1" noChangeArrowheads="1"/>
            <a:extLst>
              <a:ext uri="smNativeData">
                <pr:smNativeData xmlns:pr="smNativeData" xmlns="smNativeData" val="SMDATA_15_rzezYhMAAAAlAAAAZA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type="pic" idx="1"/>
          </p:nvPr>
        </p:nvSpPr>
        <p:spPr>
          <a:xfrm>
            <a:off x="5183505" y="987425"/>
            <a:ext cx="6172200" cy="4873625"/>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icon to add picture</a:t>
            </a:r>
          </a:p>
        </p:txBody>
      </p:sp>
      <p:sp>
        <p:nvSpPr>
          <p:cNvPr id="4" name="Text Placeholder 3"/>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cap="none"/>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Click to edit Master text styles</a:t>
            </a:r>
          </a:p>
        </p:txBody>
      </p:sp>
      <p:sp>
        <p:nvSpPr>
          <p:cNvPr id="5" name="Date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75F5C2C0-8E98-A034-D64D-78618C03202D}" type="datetime1">
              <a:t>1/16/2022</a:t>
            </a:fld>
          </a:p>
        </p:txBody>
      </p:sp>
      <p:sp>
        <p:nvSpPr>
          <p:cNvPr id="6" name="Foot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75F5C49B-D598-A032-D64D-23678A032076}" type="slidenum">
              <a:t>‹#›</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8CAADYRQAAZwoAABAAAAAmAAAACAAAAL8vAAAAAA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sLAADYRQAAACYAABAAAAAmAAAACAAAAD8vAAAAAA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0aG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BonAAAIFgAAWSkAABAAAAAmAAAACAAAAL+PAAAAAA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en-us" sz="1200" cap="none">
                <a:solidFill>
                  <a:srgbClr val="8C8C8C"/>
                </a:solidFill>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75F5F0D8-9698-A006-D64D-6053BE032035}" type="datetime1">
              <a:t/>
            </a:fld>
          </a:p>
        </p:txBody>
      </p:sp>
      <p:sp>
        <p:nvSpPr>
          <p:cNvPr id="5" name="Footer Placeholder 4"/>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0aG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BonAAAoMgAAWSkAABAAAAAmAAAACAAAAL+PAAAAAA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en-us" sz="1200" cap="none">
                <a:solidFill>
                  <a:srgbClr val="8C8C8C"/>
                </a:solidFill>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p>
        </p:txBody>
      </p:sp>
      <p:sp>
        <p:nvSpPr>
          <p:cNvPr id="6" name="Slide Number Placeholder 5"/>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BonAADYRQAAWSkAABAAAAAmAAAACAAAAL+PAAAAAA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en-us" sz="1200" cap="none">
                <a:solidFill>
                  <a:srgbClr val="8C8C8C"/>
                </a:solidFill>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75F59CC1-8F98-A06A-D64D-793FD203202C}" type="slidenum">
              <a:t>4</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0" marR="0" indent="0" algn="l" defTabSz="914400">
        <a:lnSpc>
          <a:spcPct val="90000"/>
        </a:lnSpc>
        <a:spcBef>
          <a:spcPts val="0"/>
        </a:spcBef>
        <a:spcAft>
          <a:spcPts val="0"/>
        </a:spcAft>
        <a:buNone/>
        <a:tabLst/>
        <a:defRPr lang="en-us" sz="4400" b="0" i="0" u="none" strike="noStrike" kern="1" cap="none" spc="0" baseline="0">
          <a:solidFill>
            <a:schemeClr val="tx1"/>
          </a:solidFill>
          <a:effectLst/>
          <a:latin typeface="Calibri Light" pitchFamily="2" charset="0"/>
          <a:ea typeface="Calibri Light" pitchFamily="2" charset="0"/>
          <a:cs typeface="Calibri Ligh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cap="none"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cap="none"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cap="none"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irs.gov/pub/irs-pdf/p3402.pdf" TargetMode="External"/><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1.png"/><Relationship Id="rId6" Type="http://schemas.openxmlformats.org/officeDocument/2006/relationships/image" Target="../media/image7.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8.pn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irs.gov/pub/irs-pdf/p3402.pdf" TargetMode="External"/><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hyperlink" Target="https://www.irs.gov/pub/irs-pdf/f8825.pdf" TargetMode="External"/><Relationship Id="rId6" Type="http://schemas.openxmlformats.org/officeDocument/2006/relationships/hyperlink" Target="https://www.irs.gov/businesses/small-businesses-self-employed/limited-liability-company-llc" TargetMode="Externa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11.pn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12.pn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s://www.irs.gov/businesses/small-businesses-self-employed/limited-liability-company-llc" TargetMode="External"/><Relationship Id="rId5" Type="http://schemas.openxmlformats.org/officeDocument/2006/relationships/image" Target="../media/image13.pn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hyperlink" Target="https://www.irs.gov/pub/irs-pdf/f1065sk1.pdf" TargetMode="External"/><Relationship Id="rId6" Type="http://schemas.openxmlformats.org/officeDocument/2006/relationships/hyperlink" Target="https://www.irs.gov/pub/irs-pdf/i1065sk1.pdf" TargetMode="Externa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investopedia.com/terms/l/llc.asp#citation-15" TargetMode="External"/><Relationship Id="rId4" Type="http://schemas.openxmlformats.org/officeDocument/2006/relationships/hyperlink" Target="https://www.irs.gov/pub/irs-pdf/p3402.pdf" TargetMode="External"/><Relationship Id="rId5" Type="http://schemas.openxmlformats.org/officeDocument/2006/relationships/hyperlink" Target="https://www.irs.gov/businesses/small-businesses-self-employed/limited-liability-company-llc" TargetMode="External"/><Relationship Id="rId6" Type="http://schemas.openxmlformats.org/officeDocument/2006/relationships/image" Target="../media/image1.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llinoisregisteredagent.net/" TargetMode="External"/><Relationship Id="rId4" Type="http://schemas.openxmlformats.org/officeDocument/2006/relationships/hyperlink" Target="https://www.ilsos.gov/publications/pdf_publications/llc55.pdf" TargetMode="External"/><Relationship Id="rId5" Type="http://schemas.openxmlformats.org/officeDocument/2006/relationships/hyperlink" Target="https://www.irs.gov/businesses/small-businesses-self-employed/apply-for-an-employer-identification-number-ein-online" TargetMode="External"/><Relationship Id="rId6" Type="http://schemas.openxmlformats.org/officeDocument/2006/relationships/hyperlink" Target="https://ilsos.gov/departments/business_services/corp.html" TargetMode="External"/><Relationship Id="rId7" Type="http://schemas.openxmlformats.org/officeDocument/2006/relationships/hyperlink" Target="https://www.irs.gov/pub/irs-pdf/p3402.pdf" TargetMode="External"/><Relationship Id="rId8" Type="http://schemas.openxmlformats.org/officeDocument/2006/relationships/hyperlink" Target="https://www.irs.gov/businesses/small-businesses-self-employed/limited-liability-company-llc" TargetMode="External"/><Relationship Id="rId9" Type="http://schemas.openxmlformats.org/officeDocument/2006/relationships/image" Target="../media/image1.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rs.gov/businesses/small-businesses-self-employed/limited-liability-company-llc"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irs.gov/pub/irs-pdf/f1065.pdf" TargetMode="External"/><Relationship Id="rId4" Type="http://schemas.openxmlformats.org/officeDocument/2006/relationships/hyperlink" Target="https://www.irs.gov/pub/irs-pdf/f8825.pdf" TargetMode="External"/><Relationship Id="rId5" Type="http://schemas.openxmlformats.org/officeDocument/2006/relationships/hyperlink" Target="https://www.irs.gov/pub/irs-pdf/p3402.pdf" TargetMode="External"/><Relationship Id="rId6" Type="http://schemas.openxmlformats.org/officeDocument/2006/relationships/hyperlink" Target="https://www.irs.gov/businesses/small-businesses-self-employed/limited-liability-company-llc" TargetMode="External"/><Relationship Id="rId7" Type="http://schemas.openxmlformats.org/officeDocument/2006/relationships/image" Target="../media/image1.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a:pPr>
            <a:r>
              <a:rPr lang="en-us" sz="3600" cap="none">
                <a:solidFill>
                  <a:srgbClr val="002868"/>
                </a:solidFill>
                <a:latin typeface="Times New Roman" pitchFamily="1" charset="0"/>
                <a:ea typeface="Calibri Light" pitchFamily="2" charset="0"/>
                <a:cs typeface="Times New Roman" pitchFamily="1" charset="0"/>
              </a:rPr>
              <a:t>DISCLAIMER</a:t>
            </a:r>
            <a:endParaRPr lang="en-us" sz="3600" cap="none">
              <a:solidFill>
                <a:srgbClr val="002868"/>
              </a:solidFill>
              <a:latin typeface="Times New Roman" pitchFamily="1" charset="0"/>
              <a:ea typeface="Calibri Light" pitchFamily="2" charset="0"/>
              <a:cs typeface="Times New Roman" pitchFamily="1" charset="0"/>
            </a:endParaRP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1QIAALwJAABWSQAAQyYAABAAAAAmAAAACAAAAAEgAAAAAAAA"/>
              </a:ext>
            </a:extLst>
          </p:cNvSpPr>
          <p:nvPr>
            <p:ph type="body" idx="1"/>
          </p:nvPr>
        </p:nvSpPr>
        <p:spPr>
          <a:xfrm>
            <a:off x="460375" y="1582420"/>
            <a:ext cx="11461115" cy="4637405"/>
          </a:xfrm>
        </p:spPr>
        <p:txBody>
          <a:bodyPr vert="horz" wrap="square" lIns="91440" tIns="45720" rIns="91440" bIns="45720" numCol="1" spcCol="215900" anchor="t">
            <a:prstTxWarp prst="textNoShape">
              <a:avLst/>
            </a:prstTxWarp>
          </a:bodyPr>
          <a:lstStyle/>
          <a:p>
            <a:pPr>
              <a:defRPr lang="en-us" sz="2000" cap="none"/>
            </a:pPr>
            <a:r>
              <a:rPr lang="en-us" cap="none">
                <a:latin typeface="Times New Roman" pitchFamily="1" charset="0"/>
                <a:ea typeface="Calibri" pitchFamily="2" charset="0"/>
                <a:cs typeface="Times New Roman" pitchFamily="1" charset="0"/>
              </a:rPr>
              <a:t>We are not an Attorney or CPA, this presentation is based upon our experience </a:t>
            </a:r>
            <a:endParaRPr lang="en-us" cap="none">
              <a:latin typeface="Times New Roman" pitchFamily="1" charset="0"/>
              <a:ea typeface="Calibri" pitchFamily="2" charset="0"/>
              <a:cs typeface="Times New Roman" pitchFamily="1" charset="0"/>
            </a:endParaRPr>
          </a:p>
          <a:p>
            <a:pPr>
              <a:lnSpc>
                <a:spcPct val="120000"/>
              </a:lnSpc>
              <a:defRPr lang="en-us" sz="2000" cap="none"/>
            </a:pPr>
            <a:r>
              <a:rPr lang="en-us" cap="none">
                <a:latin typeface="Times New Roman" pitchFamily="1" charset="0"/>
                <a:ea typeface="Calibri" pitchFamily="2" charset="0"/>
                <a:cs typeface="Times New Roman" pitchFamily="1" charset="0"/>
              </a:rPr>
              <a:t>Some items discussed in this presentation may be different for you based on your specific situation, the state you live, and the current laws and regulation</a:t>
            </a:r>
            <a:endParaRPr lang="en-us" cap="none">
              <a:latin typeface="Times New Roman" pitchFamily="1" charset="0"/>
              <a:ea typeface="Calibri" pitchFamily="2" charset="0"/>
              <a:cs typeface="Times New Roman" pitchFamily="1" charset="0"/>
            </a:endParaRPr>
          </a:p>
          <a:p>
            <a:pPr>
              <a:defRPr lang="en-us" sz="2000" cap="none"/>
            </a:pPr>
            <a:r>
              <a:rPr lang="en-us" cap="none">
                <a:latin typeface="Times New Roman" pitchFamily="1" charset="0"/>
                <a:ea typeface="Calibri" pitchFamily="2" charset="0"/>
                <a:cs typeface="Times New Roman" pitchFamily="1" charset="0"/>
              </a:rPr>
              <a:t>Please consult your own legal counsel and CPA for your individual situation</a:t>
            </a:r>
            <a:endParaRPr lang="en-us" cap="none">
              <a:latin typeface="Times New Roman" pitchFamily="1" charset="0"/>
              <a:ea typeface="Calibri" pitchFamily="2" charset="0"/>
              <a:cs typeface="Times New Roman" pitchFamily="1" charset="0"/>
            </a:endParaRPr>
          </a:p>
          <a:p>
            <a:pPr>
              <a:lnSpc>
                <a:spcPct val="120000"/>
              </a:lnSpc>
              <a:defRPr lang="en-us" sz="2000" cap="none"/>
            </a:pPr>
            <a:r>
              <a:rPr lang="en-us" cap="none">
                <a:latin typeface="Times New Roman" pitchFamily="1" charset="0"/>
                <a:ea typeface="Calibri" pitchFamily="2" charset="0"/>
                <a:cs typeface="Times New Roman" pitchFamily="1" charset="0"/>
              </a:rPr>
              <a:t>It is not guaranteed the same exact legal language used in this presentation to explain concepts will be used in our contracts and agreements when we purchase the real estate property. Contracts and agreements are negotiated among different parties, and some language may need to be amended or modified in order to make a deal. Each deal is unique and different that may require modifications or additions to clauses in our contracts and agreements.</a:t>
            </a:r>
            <a:endParaRPr lang="en-us" cap="none">
              <a:latin typeface="Times New Roman" pitchFamily="1" charset="0"/>
              <a:ea typeface="Calibri" pitchFamily="2" charset="0"/>
              <a:cs typeface="Times New Roman" pitchFamily="1" charset="0"/>
            </a:endParaRPr>
          </a:p>
          <a:p>
            <a:pPr>
              <a:lnSpc>
                <a:spcPct val="120000"/>
              </a:lnSpc>
              <a:defRPr lang="en-us" sz="2000" cap="none">
                <a:latin typeface="Times New Roman" pitchFamily="1" charset="0"/>
                <a:ea typeface="Calibri" pitchFamily="2" charset="0"/>
                <a:cs typeface="Times New Roman" pitchFamily="1" charset="0"/>
              </a:defRPr>
            </a:pPr>
            <a:r>
              <a:t>This presentation is not an offer; offers will be made only by means of Regulation A. The material and examples used in this presentation is for educational purposes and understanding of the concepts</a:t>
            </a:r>
          </a:p>
        </p:txBody>
      </p:sp>
      <p:grpSp>
        <p:nvGrpSpPr>
          <p:cNvPr id="4"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HQAI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8D63-2D98-A07B-D64D-DB2EC303208E}" type="slidenum">
              <a:t>1</a:t>
            </a:fld>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KwCAADDRQAALQUAABAAAAAmAAAACAAAAAEgAAAAAAAA"/>
              </a:ext>
            </a:extLst>
          </p:cNvSpPr>
          <p:nvPr>
            <p:ph type="title"/>
          </p:nvPr>
        </p:nvSpPr>
        <p:spPr>
          <a:xfrm>
            <a:off x="824865" y="434340"/>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1065 - 3</a:t>
            </a:r>
          </a:p>
        </p:txBody>
      </p:sp>
      <p:grpSp>
        <p:nvGrpSpPr>
          <p:cNvPr id="3"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DUWAADxBAAA2TMAAEcGAAAQAAAAJgAAAAgAAAD/////AAAAAA=="/>
              </a:ext>
            </a:extLst>
          </p:cNvGrpSpPr>
          <p:nvPr/>
        </p:nvGrpSpPr>
        <p:grpSpPr>
          <a:xfrm>
            <a:off x="3609975" y="803275"/>
            <a:ext cx="4818380" cy="217170"/>
            <a:chOff x="3609975" y="803275"/>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giMAAPEEAACeJQAARwYAAAAAAAAmAAAACAAAAP//////////"/>
                </a:ext>
              </a:extLst>
            </p:cNvSpPr>
            <p:nvPr/>
          </p:nvSpPr>
          <p:spPr>
            <a:xfrm>
              <a:off x="5772150" y="803275"/>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OT///8fAAAAVAAAAAAAAAAAAAAAAAAAAAAAAAAAAAAAAAAAAAAAAAAAAAAAAAAAAAAAAAAAAAAAAAAAAAAAAAAAAAAAAAAAAAAAAAAAAAAAAAAAAAAAAAAAAAAAAAAAACEAAAAYAAAAFAAAADUWAAA6BQAA2TMAABIGAAAAAAAAJgAAAAgAAAD/////AAAAAA=="/>
                </a:ext>
              </a:extLst>
            </p:cNvGrpSpPr>
            <p:nvPr/>
          </p:nvGrpSpPr>
          <p:grpSpPr>
            <a:xfrm>
              <a:off x="3609975" y="849630"/>
              <a:ext cx="4818380" cy="137160"/>
              <a:chOff x="3609975" y="849630"/>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NRYAADoFAAANIAAAEgYAAAAAAAAmAAAACAAAAP//////////"/>
                  </a:ext>
                </a:extLst>
              </p:cNvSpPr>
              <p:nvPr/>
            </p:nvSpPr>
            <p:spPr>
              <a:xfrm>
                <a:off x="3609975" y="849630"/>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ASoAADoFAADZMwAAEgYAAAAAAAAmAAAACAAAAP//////////"/>
                  </a:ext>
                </a:extLst>
              </p:cNvSpPr>
              <p:nvPr/>
            </p:nvSpPr>
            <p:spPr>
              <a:xfrm>
                <a:off x="6828155" y="849630"/>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GCAAADoFAADwKQAAEgYAAAAAAAAmAAAACAAAAP//////////"/>
                  </a:ext>
                </a:extLst>
              </p:cNvSpPr>
              <p:nvPr/>
            </p:nvSpPr>
            <p:spPr>
              <a:xfrm>
                <a:off x="5217160" y="849630"/>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9yQAAD8FAACyJQAA+wUAAAAAAAAmAAAACAAAAP//////////"/>
                  </a:ext>
                </a:extLst>
              </p:cNvSpPr>
              <p:nvPr/>
            </p:nvSpPr>
            <p:spPr>
              <a:xfrm>
                <a:off x="6009005" y="852805"/>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OA3fT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5" name="SlideText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8AIAAP0JAADhDAAAaxIAABAAAAAmAAAACAAAAP//////////"/>
              </a:ext>
            </a:extLst>
          </p:cNvSpPr>
          <p:nvPr/>
        </p:nvSpPr>
        <p:spPr>
          <a:xfrm>
            <a:off x="477520" y="1623695"/>
            <a:ext cx="1616075" cy="1370330"/>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Notes to Profit and Loss Statements</a:t>
            </a:r>
          </a:p>
        </p:txBody>
      </p:sp>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Zmak/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DQNAABcBgAAwUQAAJopAAAQAAAAJgAAAAgAAAD//////////w=="/>
              </a:ext>
            </a:extLst>
          </p:cNvPicPr>
          <p:nvPr/>
        </p:nvPicPr>
        <p:blipFill>
          <a:blip r:embed="rId4"/>
          <a:stretch>
            <a:fillRect/>
          </a:stretch>
        </p:blipFill>
        <p:spPr>
          <a:xfrm>
            <a:off x="2146300" y="1033780"/>
            <a:ext cx="9030335" cy="5728970"/>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8490-DE98-A072-D64D-2827CA03207D}" type="slidenum">
              <a:t>10</a:t>
            </a:fld>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GsCAADDRQAA7AQAABAAAAAmAAAACAAAAAEgAAAAAAAA"/>
              </a:ext>
            </a:extLst>
          </p:cNvSpPr>
          <p:nvPr>
            <p:ph type="title"/>
          </p:nvPr>
        </p:nvSpPr>
        <p:spPr>
          <a:xfrm>
            <a:off x="824865" y="39306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1065 - 4</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xgIAAPwJAADnEgAAZSYAABAAAAAmAAAACAAAAAEgAAAAAAAA"/>
              </a:ext>
            </a:extLst>
          </p:cNvSpPr>
          <p:nvPr>
            <p:ph type="body" idx="1"/>
          </p:nvPr>
        </p:nvSpPr>
        <p:spPr>
          <a:xfrm>
            <a:off x="450850" y="1623060"/>
            <a:ext cx="2621915" cy="4618355"/>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See the annual summary of the numbers from the real world example for DEC 2019 - NOV 2020 compiled to file Form 1065</a:t>
            </a:r>
          </a:p>
          <a:p>
            <a:pPr>
              <a:defRPr lang="en-us" sz="2000" cap="none">
                <a:latin typeface="Times New Roman" pitchFamily="1" charset="0"/>
                <a:ea typeface="Calibri" pitchFamily="2" charset="0"/>
                <a:cs typeface="Times New Roman" pitchFamily="1" charset="0"/>
              </a:defRPr>
            </a:pPr>
            <a:r>
              <a:t>Operating Reserves $15,120 is excluded from the “Real Estate Expenses” in Form 8825 because this money is saved as reserves and not spend on operations</a:t>
            </a:r>
          </a:p>
          <a:p>
            <a:pPr>
              <a:defRPr lang="en-us" sz="2000" cap="none">
                <a:latin typeface="Times New Roman" pitchFamily="1" charset="0"/>
                <a:ea typeface="Calibri" pitchFamily="2" charset="0"/>
                <a:cs typeface="Times New Roman" pitchFamily="1" charset="0"/>
              </a:defRPr>
            </a:p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3"/>
              </a:defRPr>
            </a:pPr>
            <a:endParaRPr lang="en-us">
              <a:hlinkClick r:id="rId3"/>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BMAAAAfAAAAVAAAAAAAAAAAAAAAAAAAAAAAAAAAAAAAAAAAAAAAAAAAAAAAAAAAAAAAAAAAAAAAAAAAAAAAAAAAAAAAAAAAAAAAAAAAAAAAAAAAAAAAAAAAAAAAAAAAACEAAAAYAAAAFAAAAK4WAADUBAAAUjQAACoGAAAQAAAAJgAAAAgAAAD/////AAAAAA=="/>
              </a:ext>
            </a:extLst>
          </p:cNvGrpSpPr>
          <p:nvPr/>
        </p:nvGrpSpPr>
        <p:grpSpPr>
          <a:xfrm>
            <a:off x="3686810" y="784860"/>
            <a:ext cx="4818380" cy="217170"/>
            <a:chOff x="3686810" y="78486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NQEAAAXJgAAKgYAAAAAAAAmAAAACAAAAP//////////"/>
                </a:ext>
              </a:extLst>
            </p:cNvSpPr>
            <p:nvPr/>
          </p:nvSpPr>
          <p:spPr>
            <a:xfrm>
              <a:off x="5848985" y="78486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P////8fAAAAVAAAAAAAAAAAAAAAAAAAAAAAAAAAAAAAAAAAAAAAAAAAAAAAAAAAAAAAAAAAAAAAAAAAAAAAAAAAAAAAAAAAAAAAAAAAAAAAAAAAAAAAAAAAAAAAAAAAACEAAAAYAAAAFAAAAK4WAAAdBQAAUjQAAPUFAAAAAAAAJgAAAAgAAAD/////AAAAAA=="/>
                </a:ext>
              </a:extLst>
            </p:cNvGrpSpPr>
            <p:nvPr/>
          </p:nvGrpSpPr>
          <p:grpSpPr>
            <a:xfrm>
              <a:off x="3686810" y="831215"/>
              <a:ext cx="4818380" cy="137160"/>
              <a:chOff x="3686810" y="83121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B0FAACGIAAA9QUAAAAAAAAmAAAACAAAAP//////////"/>
                  </a:ext>
                </a:extLst>
              </p:cNvSpPr>
              <p:nvPr/>
            </p:nvSpPr>
            <p:spPr>
              <a:xfrm>
                <a:off x="3686810" y="83121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B0FAABSNAAA9QUAAAAAAAAmAAAACAAAAP//////////"/>
                  </a:ext>
                </a:extLst>
              </p:cNvSpPr>
              <p:nvPr/>
            </p:nvSpPr>
            <p:spPr>
              <a:xfrm>
                <a:off x="6904990" y="83121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B0FAABpKgAA9QUAAAAAAAAmAAAACAAAAP//////////"/>
                  </a:ext>
                </a:extLst>
              </p:cNvSpPr>
              <p:nvPr/>
            </p:nvSpPr>
            <p:spPr>
              <a:xfrm>
                <a:off x="5293995" y="83121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CIFAAArJgAA3gUAAAAAAAAmAAAACAAAAP//////////"/>
                  </a:ext>
                </a:extLst>
              </p:cNvSpPr>
              <p:nvPr/>
            </p:nvSpPr>
            <p:spPr>
              <a:xfrm>
                <a:off x="6085840" y="83439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U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5"/>
          <a:stretch>
            <a:fillRect/>
          </a:stretch>
        </p:blipFill>
        <p:spPr>
          <a:xfrm>
            <a:off x="10820400" y="86995"/>
            <a:ext cx="1371600" cy="1371600"/>
          </a:xfrm>
          <a:prstGeom prst="rect">
            <a:avLst/>
          </a:prstGeom>
          <a:noFill/>
          <a:ln>
            <a:noFill/>
          </a:ln>
          <a:effectLst/>
        </p:spPr>
      </p:pic>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L4SAAD8BgAArEcAAKQoAAAQAAAAJgAAAAgAAAD//////////w=="/>
              </a:ext>
            </a:extLst>
          </p:cNvPicPr>
          <p:nvPr/>
        </p:nvPicPr>
        <p:blipFill>
          <a:blip r:embed="rId6"/>
          <a:stretch>
            <a:fillRect/>
          </a:stretch>
        </p:blipFill>
        <p:spPr>
          <a:xfrm>
            <a:off x="3046730" y="1135380"/>
            <a:ext cx="8604250" cy="5471160"/>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EE6E-2098-A018-D64D-D64DA0032083}" type="slidenum">
              <a:t>11</a:t>
            </a:fld>
          </a:p>
        </p:txBody>
      </p:sp>
    </p:spTree>
  </p:cSld>
  <p:clrMapOvr>
    <a:masterClrMapping/>
  </p:clrMapOvr>
  <p:timing>
    <p:tnLst>
      <p:par>
        <p:cTn id="1" dur="indefinite" restart="never" nodeType="tmRoot"/>
      </p:par>
    </p:tn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xQQAAGoCAAB1RQAA6wQAABAAAAAmAAAACAAAAAEgAAAAAAAA"/>
              </a:ext>
            </a:extLst>
          </p:cNvSpPr>
          <p:nvPr>
            <p:ph type="title"/>
          </p:nvPr>
        </p:nvSpPr>
        <p:spPr>
          <a:xfrm>
            <a:off x="775335" y="392430"/>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1065 - 5</a:t>
            </a:r>
          </a:p>
        </p:txBody>
      </p:sp>
      <p:grpSp>
        <p:nvGrpSpPr>
          <p:cNvPr id="3" name="Group 3"/>
          <p:cNvGrpSpPr>
            <a:extLst>
              <a:ext uri="smNativeData">
                <pr:smNativeData xmlns:pr="smNativeData" xmlns="smNativeData" val="SMDATA_6_rzezYhMAAAAlAAAAAQAAAA8BAAAAkAAAAEgAAACQAAAASAAAAAAAAAAAAAAAAAAAABcAAAAUAAAAAAAAAAAAAAD/fwAA/38AAAAAAAAJAAAABAAAABMAAAAfAAAAVAAAAAAAAAAAAAAAAAAAAAAAAAAAAAAAAAAAAAAAAAAAAAAAAAAAAAAAAAAAAAAAAAAAAAAAAAAAAAAAAAAAAAAAAAAAAAAAAAAAAAAAAAAAAAAAAAAAACEAAAAYAAAAFAAAAJQWAACtBAAAODQAAAMGAAAQAAAAJgAAAAgAAAD/////AAAAAA=="/>
              </a:ext>
            </a:extLst>
          </p:cNvGrpSpPr>
          <p:nvPr/>
        </p:nvGrpSpPr>
        <p:grpSpPr>
          <a:xfrm>
            <a:off x="3670300" y="760095"/>
            <a:ext cx="4818380" cy="217170"/>
            <a:chOff x="3670300" y="760095"/>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4SMAAK0EAAD9JQAAAwYAAAAAAAAmAAAACAAAAP//////////"/>
                </a:ext>
              </a:extLst>
            </p:cNvSpPr>
            <p:nvPr/>
          </p:nvSpPr>
          <p:spPr>
            <a:xfrm>
              <a:off x="5832475" y="760095"/>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BMAAAAfAAAAVAAAAAAAAAAAAAAAAAAAAAAAAAAAAAAAAAAAAAAAAAAAAAAAAAAAAAAAAAAAAAAAAAAAAAAAAAAAAAAAAAAAAAAAAAAAAAAAAAAAAAAAAAAAAAAAAAAAACEAAAAYAAAAFAAAAJQWAAD2BAAAODQAAM4FAAAAAAAAJgAAAAgAAAD/////AAAAAA=="/>
                </a:ext>
              </a:extLst>
            </p:cNvGrpSpPr>
            <p:nvPr/>
          </p:nvGrpSpPr>
          <p:grpSpPr>
            <a:xfrm>
              <a:off x="3670300" y="806450"/>
              <a:ext cx="4818380" cy="137160"/>
              <a:chOff x="3670300" y="806450"/>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lBYAAPYEAABsIAAAzgUAAAAAAAAmAAAACAAAAP//////////"/>
                  </a:ext>
                </a:extLst>
              </p:cNvSpPr>
              <p:nvPr/>
            </p:nvSpPr>
            <p:spPr>
              <a:xfrm>
                <a:off x="3670300" y="806450"/>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YCoAAPYEAAA4NAAAzgUAAAAAAAAmAAAACAAAAP//////////"/>
                  </a:ext>
                </a:extLst>
              </p:cNvSpPr>
              <p:nvPr/>
            </p:nvSpPr>
            <p:spPr>
              <a:xfrm>
                <a:off x="6888480" y="806450"/>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yAAAPYEAABPKgAAzgUAAAAAAAAmAAAACAAAAP//////////"/>
                  </a:ext>
                </a:extLst>
              </p:cNvSpPr>
              <p:nvPr/>
            </p:nvSpPr>
            <p:spPr>
              <a:xfrm>
                <a:off x="5277485" y="806450"/>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7///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ViUAAPsEAAARJgAAtwUAAAAAAAAmAAAACAAAAP//////////"/>
                  </a:ext>
                </a:extLst>
              </p:cNvSpPr>
              <p:nvPr/>
            </p:nvSpPr>
            <p:spPr>
              <a:xfrm>
                <a:off x="6069330" y="809625"/>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j///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5" name="SlideText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1gAAAJUFAADlDwAAPykAABAAAAAmAAAACAAAAP//////////"/>
              </a:ext>
            </a:extLst>
          </p:cNvSpPr>
          <p:nvPr/>
        </p:nvSpPr>
        <p:spPr>
          <a:xfrm>
            <a:off x="135890" y="907415"/>
            <a:ext cx="2447925" cy="5797550"/>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Tax law allows multi-family property to be depreciated over 27.5 years</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Assume Value of the Building is 90% of the Value of Building + Land together. The County where the property is located can provide accurate percentages but 90% is not a bad assumption. Land is not </a:t>
            </a:r>
            <a:r>
              <a:t>depreciable</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Assume acquisition Cap Rate = 6.5%</a:t>
            </a: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NIQAADqBQAAGkYAAHkpAAAQAAAAJgAAAAgAAAD//////////w=="/>
              </a:ext>
            </a:extLst>
          </p:cNvPicPr>
          <p:nvPr/>
        </p:nvPicPr>
        <p:blipFill>
          <a:blip r:embed="rId5"/>
          <a:stretch>
            <a:fillRect/>
          </a:stretch>
        </p:blipFill>
        <p:spPr>
          <a:xfrm>
            <a:off x="2734310" y="961390"/>
            <a:ext cx="8661400" cy="5780405"/>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B7CC-8298-A041-D64D-7414F9032021}" type="slidenum">
              <a:t>12</a:t>
            </a:fld>
          </a:p>
        </p:txBody>
      </p:sp>
    </p:spTree>
  </p:cSld>
  <p:clrMapOvr>
    <a:masterClrMapping/>
  </p:clrMapOvr>
  <p:timing>
    <p:tnLst>
      <p:par>
        <p:cTn id="1" dur="indefinite" restart="never" nodeType="tmRoot"/>
      </p:par>
    </p:tnLst>
  </p:timing>
</p:sld>
</file>

<file path=ppt/slides/slide1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1065 - 6</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mgIAABIJAAB3SQAA/QoAABAAAAAmAAAACAAAAAEgAAAAAAAA"/>
              </a:ext>
            </a:extLst>
          </p:cNvSpPr>
          <p:nvPr>
            <p:ph type="body" idx="1"/>
          </p:nvPr>
        </p:nvSpPr>
        <p:spPr>
          <a:xfrm>
            <a:off x="422910" y="1474470"/>
            <a:ext cx="11519535" cy="311785"/>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As part of Form 1065, the </a:t>
            </a:r>
            <a:r>
              <a:t>LLC needs to file Form 8825 as shown below</a:t>
            </a: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3"/>
              </a:defRPr>
            </a:pPr>
            <a:endParaRPr lang="en-us">
              <a:hlinkClick r:id="rId3"/>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5"/>
          <a:stretch>
            <a:fillRect/>
          </a:stretch>
        </p:blipFill>
        <p:spPr>
          <a:xfrm>
            <a:off x="10820400" y="86995"/>
            <a:ext cx="1371600" cy="1371600"/>
          </a:xfrm>
          <a:prstGeom prst="rect">
            <a:avLst/>
          </a:prstGeom>
          <a:noFill/>
          <a:ln>
            <a:noFill/>
          </a:ln>
          <a:effectLst/>
        </p:spPr>
      </p:pic>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AoFAACeCwAAcEYAAHMpAAAQAAAAJgAAAAgAAAD//////////w=="/>
              </a:ext>
            </a:extLst>
          </p:cNvPicPr>
          <p:nvPr/>
        </p:nvPicPr>
        <p:blipFill>
          <a:blip r:embed="rId6"/>
          <a:stretch>
            <a:fillRect/>
          </a:stretch>
        </p:blipFill>
        <p:spPr>
          <a:xfrm>
            <a:off x="819150" y="1888490"/>
            <a:ext cx="10631170" cy="4849495"/>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A04E-0098-A056-D64D-F603EE0320A3}" type="slidenum">
              <a:t>13</a:t>
            </a:fld>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UAABwCAAC2RQAAnQQAABAAAAAmAAAACAAAAAEgAAAAAAAA"/>
              </a:ext>
            </a:extLst>
          </p:cNvSpPr>
          <p:nvPr>
            <p:ph type="title"/>
          </p:nvPr>
        </p:nvSpPr>
        <p:spPr>
          <a:xfrm>
            <a:off x="816610" y="342900"/>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1065 - 7</a:t>
            </a:r>
          </a:p>
        </p:txBody>
      </p:sp>
      <p:grpSp>
        <p:nvGrpSpPr>
          <p:cNvPr id="3" name="Group 3"/>
          <p:cNvGrpSpPr>
            <a:extLst>
              <a:ext uri="smNativeData">
                <pr:smNativeData xmlns:pr="smNativeData" xmlns="smNativeData" val="SMDATA_6_rzezYhMAAAAlAAAAAQAAAA8BAAAAkAAAAEgAAACQAAAASAAAAAAAAAAAAAAAAAAAABcAAAAUAAAAAAAAAAAAAAD/fwAA/38AAAAAAAAJAAAABAAAAF0SuYMfAAAAVAAAAAAAAAAAAAAAAAAAAAAAAAAAAAAAAAAAAAAAAAAAAAAAAAAAAAAAAAAAAAAAAAAAAAAAAAAAAAAAAAAAAAAAAAAAAAAAAAAAAAAAAAAAAAAAAAAAACEAAAAYAAAAFAAAAKEWAAB4BAAARTQAAM4FAAAQAAAAJgAAAAgAAAD/////AAAAAA=="/>
              </a:ext>
            </a:extLst>
          </p:cNvGrpSpPr>
          <p:nvPr/>
        </p:nvGrpSpPr>
        <p:grpSpPr>
          <a:xfrm>
            <a:off x="3678555" y="726440"/>
            <a:ext cx="4818380" cy="217170"/>
            <a:chOff x="3678555" y="72644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7iMAAHgEAAAKJgAAzgUAAAAAAAAmAAAACAAAAP//////////"/>
                </a:ext>
              </a:extLst>
            </p:cNvSpPr>
            <p:nvPr/>
          </p:nvSpPr>
          <p:spPr>
            <a:xfrm>
              <a:off x="5840730" y="72644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EUAAAAfAAAAVAAAAAAAAAAAAAAAAAAAAAAAAAAAAAAAAAAAAAAAAAAAAAAAAAAAAAAAAAAAAAAAAAAAAAAAAAAAAAAAAAAAAAAAAAAAAAAAAAAAAAAAAAAAAAAAAAAAACEAAAAYAAAAFAAAAKEWAADBBAAARTQAAJkFAAAAAAAAJgAAAAgAAAD/////AAAAAA=="/>
                </a:ext>
              </a:extLst>
            </p:cNvGrpSpPr>
            <p:nvPr/>
          </p:nvGrpSpPr>
          <p:grpSpPr>
            <a:xfrm>
              <a:off x="3678555" y="772795"/>
              <a:ext cx="4818380" cy="137160"/>
              <a:chOff x="3678555" y="77279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oRYAAMEEAAB5IAAAmQUAAAAAAAAmAAAACAAAAP//////////"/>
                  </a:ext>
                </a:extLst>
              </p:cNvSpPr>
              <p:nvPr/>
            </p:nvSpPr>
            <p:spPr>
              <a:xfrm>
                <a:off x="3678555" y="77279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bSoAAMEEAABFNAAAmQUAAAAAAAAmAAAACAAAAP//////////"/>
                  </a:ext>
                </a:extLst>
              </p:cNvSpPr>
              <p:nvPr/>
            </p:nvSpPr>
            <p:spPr>
              <a:xfrm>
                <a:off x="6896735" y="77279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CAAAMEEAABcKgAAmQUAAAAAAAAmAAAACAAAAP//////////"/>
                  </a:ext>
                </a:extLst>
              </p:cNvSpPr>
              <p:nvPr/>
            </p:nvSpPr>
            <p:spPr>
              <a:xfrm>
                <a:off x="5285740" y="77279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yUAAMYEAAAeJgAAggUAAAAAAAAmAAAACAAAAP//////////"/>
                  </a:ext>
                </a:extLst>
              </p:cNvSpPr>
              <p:nvPr/>
            </p:nvSpPr>
            <p:spPr>
              <a:xfrm>
                <a:off x="6077585" y="77597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pic>
        <p:nvPicPr>
          <p:cNvPr id="15"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FobAADcBQAA3EMAAJwpAAAQAAAAJgAAAAgAAAD//////////w=="/>
              </a:ext>
            </a:extLst>
          </p:cNvPicPr>
          <p:nvPr/>
        </p:nvPicPr>
        <p:blipFill>
          <a:blip r:embed="rId4"/>
          <a:stretch>
            <a:fillRect/>
          </a:stretch>
        </p:blipFill>
        <p:spPr>
          <a:xfrm>
            <a:off x="4446270" y="952500"/>
            <a:ext cx="6584950" cy="5811520"/>
          </a:xfrm>
          <a:prstGeom prst="rect">
            <a:avLst/>
          </a:prstGeom>
          <a:noFill/>
          <a:ln>
            <a:noFill/>
          </a:ln>
          <a:effectLst/>
        </p:spPr>
      </p:pic>
      <p:sp>
        <p:nvSpPr>
          <p:cNvPr id="16"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1wAAAJUFAADmGgAAXhcAABAAAAAmAAAACAAAAP//////////"/>
              </a:ext>
            </a:extLst>
          </p:cNvSpPr>
          <p:nvPr/>
        </p:nvSpPr>
        <p:spPr>
          <a:xfrm>
            <a:off x="136525" y="907415"/>
            <a:ext cx="4236085" cy="2891155"/>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This slide is the continuation of Form 8825 from previous slide</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The value of $16,689 in Line 21 of Form 8825 will be used in Form 1065: Schedule K, line 2</a:t>
            </a: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5"/>
              </a:defRPr>
            </a:pPr>
            <a:r>
              <a:rPr lang="en-us">
                <a:hlinkClick r:id="rId5"/>
              </a:rPr>
              <a:t>https://</a:t>
            </a:r>
            <a:r>
              <a:rPr lang="en-us">
                <a:hlinkClick r:id="rId5"/>
              </a:rPr>
              <a:t>www.irs.gov/pub/</a:t>
            </a:r>
            <a:r>
              <a:rPr lang="en-us">
                <a:hlinkClick r:id="rId5"/>
              </a:rPr>
              <a:t>irs-pdf/</a:t>
            </a:r>
            <a:r>
              <a:rPr lang="en-us">
                <a:hlinkClick r:id="rId5"/>
              </a:rPr>
              <a:t>f8825.pdf</a:t>
            </a:r>
            <a:endParaRPr lang="en-us">
              <a:hlinkClick r:id="rId5"/>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6"/>
              </a:defRPr>
            </a:pPr>
            <a:endParaRPr lang="en-us">
              <a:hlinkClick r:id="rId6"/>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A4B1-FF98-A052-D64D-0907EA03205C}" type="slidenum">
              <a:t/>
            </a:fld>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UAAF0CAAC2RQAA3gQAABAAAAAmAAAACAAAAAEgAAAAAAAA"/>
              </a:ext>
            </a:extLst>
          </p:cNvSpPr>
          <p:nvPr>
            <p:ph type="title"/>
          </p:nvPr>
        </p:nvSpPr>
        <p:spPr>
          <a:xfrm>
            <a:off x="816610" y="38417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1065 - 8</a:t>
            </a:r>
          </a:p>
        </p:txBody>
      </p:sp>
      <p:grpSp>
        <p:nvGrpSpPr>
          <p:cNvPr id="3"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B4BAAARTQAAM4FAAAQAAAAJgAAAAgAAAD/////AAAAAA=="/>
              </a:ext>
            </a:extLst>
          </p:cNvGrpSpPr>
          <p:nvPr/>
        </p:nvGrpSpPr>
        <p:grpSpPr>
          <a:xfrm>
            <a:off x="3678555" y="726440"/>
            <a:ext cx="4818380" cy="217170"/>
            <a:chOff x="3678555" y="72644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7iMAAHgEAAAKJgAAzgUAAAAAAAAmAAAACAAAAP//////////"/>
                </a:ext>
              </a:extLst>
            </p:cNvSpPr>
            <p:nvPr/>
          </p:nvSpPr>
          <p:spPr>
            <a:xfrm>
              <a:off x="5840730" y="72644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DBBAAARTQAAJkFAAAAAAAAJgAAAAgAAAD/////AAAAAA=="/>
                </a:ext>
              </a:extLst>
            </p:cNvGrpSpPr>
            <p:nvPr/>
          </p:nvGrpSpPr>
          <p:grpSpPr>
            <a:xfrm>
              <a:off x="3678555" y="772795"/>
              <a:ext cx="4818380" cy="137160"/>
              <a:chOff x="3678555" y="77279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oRYAAMEEAAB5IAAAmQUAAAAAAAAmAAAACAAAAP//////////"/>
                  </a:ext>
                </a:extLst>
              </p:cNvSpPr>
              <p:nvPr/>
            </p:nvSpPr>
            <p:spPr>
              <a:xfrm>
                <a:off x="3678555" y="77279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bSoAAMEEAABFNAAAmQUAAAAAAAAmAAAACAAAAP//////////"/>
                  </a:ext>
                </a:extLst>
              </p:cNvSpPr>
              <p:nvPr/>
            </p:nvSpPr>
            <p:spPr>
              <a:xfrm>
                <a:off x="6896735" y="77279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CAAAMEEAABcKgAAmQUAAAAAAAAmAAAACAAAAP//////////"/>
                  </a:ext>
                </a:extLst>
              </p:cNvSpPr>
              <p:nvPr/>
            </p:nvSpPr>
            <p:spPr>
              <a:xfrm>
                <a:off x="5285740" y="77279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yUAAMYEAAAeJgAAggUAAAAAAAAmAAAACAAAAP//////////"/>
                  </a:ext>
                </a:extLst>
              </p:cNvSpPr>
              <p:nvPr/>
            </p:nvSpPr>
            <p:spPr>
              <a:xfrm>
                <a:off x="6077585" y="77597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C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5"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s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xAAAAJUFAADYQgAAJwkAABAAAAAmAAAACAAAAP//////////"/>
              </a:ext>
            </a:extLst>
          </p:cNvSpPr>
          <p:nvPr/>
        </p:nvSpPr>
        <p:spPr>
          <a:xfrm>
            <a:off x="124460" y="907415"/>
            <a:ext cx="10741660" cy="580390"/>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Below are incomplete sections of Form 1065 for educational purposes to show how the information flow as following: Form 8825 ---&gt; Form 1065 ---&gt; Schedule K-1</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fAQ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IgFAAChCwAAVEYAAIIkAAAQAAAAJgAAAAgAAAD//////////w=="/>
              </a:ext>
            </a:extLst>
          </p:cNvPicPr>
          <p:nvPr/>
        </p:nvPicPr>
        <p:blipFill>
          <a:blip r:embed="rId5"/>
          <a:stretch>
            <a:fillRect/>
          </a:stretch>
        </p:blipFill>
        <p:spPr>
          <a:xfrm>
            <a:off x="899160" y="1890395"/>
            <a:ext cx="10533380" cy="4044315"/>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A202-4C98-A054-D64D-BA01EC0320EF}" type="slidenum">
              <a:t/>
            </a:fld>
          </a:p>
        </p:txBody>
      </p:sp>
    </p:spTree>
  </p:cSld>
  <p:clrMapOvr>
    <a:masterClrMapping/>
  </p:clrMapOvr>
  <p:timing>
    <p:tnLst>
      <p:par>
        <p:cTn id="1" dur="indefinite" restart="never" nodeType="tmRoot"/>
      </p:par>
    </p:tnLst>
  </p:timing>
</p:sld>
</file>

<file path=ppt/slides/slide1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UAAF0CAAC2RQAA3gQAABAAAAAmAAAACAAAAAEgAAAAAAAA"/>
              </a:ext>
            </a:extLst>
          </p:cNvSpPr>
          <p:nvPr>
            <p:ph type="title"/>
          </p:nvPr>
        </p:nvSpPr>
        <p:spPr>
          <a:xfrm>
            <a:off x="816610" y="38417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1065 - 9</a:t>
            </a:r>
          </a:p>
        </p:txBody>
      </p:sp>
      <p:grpSp>
        <p:nvGrpSpPr>
          <p:cNvPr id="3" name="Group 3"/>
          <p:cNvGrpSpPr>
            <a:extLst>
              <a:ext uri="smNativeData">
                <pr:smNativeData xmlns:pr="smNativeData" xmlns="smNativeData" val="SMDATA_6_rzezYhMAAAAlAAAAAQAAAA8BAAAAkAAAAEgAAACQAAAASAAAAAAAAAAAAAAAAAAAABcAAAAUAAAAAAAAAAAAAAD/fwAA/38AAAAAAAAJAAAABAAAAEUAAAAfAAAAVAAAAAAAAAAAAAAAAAAAAAAAAAAAAAAAAAAAAAAAAAAAAAAAAAAAAAAAAAAAAAAAAAAAAAAAAAAAAAAAAAAAAAAAAAAAAAAAAAAAAAAAAAAAAAAAAAAAACEAAAAYAAAAFAAAAKEWAAB4BAAARTQAAM4FAAAQAAAAJgAAAAgAAAD/////AAAAAA=="/>
              </a:ext>
            </a:extLst>
          </p:cNvGrpSpPr>
          <p:nvPr/>
        </p:nvGrpSpPr>
        <p:grpSpPr>
          <a:xfrm>
            <a:off x="3678555" y="726440"/>
            <a:ext cx="4818380" cy="217170"/>
            <a:chOff x="3678555" y="72644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7iMAAHgEAAAKJgAAzgUAAAAAAAAmAAAACAAAAP//////////"/>
                </a:ext>
              </a:extLst>
            </p:cNvSpPr>
            <p:nvPr/>
          </p:nvSpPr>
          <p:spPr>
            <a:xfrm>
              <a:off x="5840730" y="72644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DBBAAARTQAAJkFAAAAAAAAJgAAAAgAAAD/////AAAAAA=="/>
                </a:ext>
              </a:extLst>
            </p:cNvGrpSpPr>
            <p:nvPr/>
          </p:nvGrpSpPr>
          <p:grpSpPr>
            <a:xfrm>
              <a:off x="3678555" y="772795"/>
              <a:ext cx="4818380" cy="137160"/>
              <a:chOff x="3678555" y="77279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oRYAAMEEAAB5IAAAmQUAAAAAAAAmAAAACAAAAP//////////"/>
                  </a:ext>
                </a:extLst>
              </p:cNvSpPr>
              <p:nvPr/>
            </p:nvSpPr>
            <p:spPr>
              <a:xfrm>
                <a:off x="3678555" y="77279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bSoAAMEEAABFNAAAmQUAAAAAAAAmAAAACAAAAP//////////"/>
                  </a:ext>
                </a:extLst>
              </p:cNvSpPr>
              <p:nvPr/>
            </p:nvSpPr>
            <p:spPr>
              <a:xfrm>
                <a:off x="6896735" y="77279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7///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CAAAMEEAABcKgAAmQUAAAAAAAAmAAAACAAAAP//////////"/>
                  </a:ext>
                </a:extLst>
              </p:cNvSpPr>
              <p:nvPr/>
            </p:nvSpPr>
            <p:spPr>
              <a:xfrm>
                <a:off x="5285740" y="77279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yUAAMYEAAAeJgAAggUAAAAAAAAmAAAACAAAAP//////////"/>
                  </a:ext>
                </a:extLst>
              </p:cNvSpPr>
              <p:nvPr/>
            </p:nvSpPr>
            <p:spPr>
              <a:xfrm>
                <a:off x="6077585" y="77597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r///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YAQ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5"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gQAAD4GAACEQQAAlwgAABAAAAAmAAAACAAAAP//////////"/>
              </a:ext>
            </a:extLst>
          </p:cNvSpPr>
          <p:nvPr/>
        </p:nvSpPr>
        <p:spPr>
          <a:xfrm>
            <a:off x="712470" y="1014730"/>
            <a:ext cx="9937750" cy="381635"/>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The value of $16,689 in Line 21 of Form 8825 will be used in Form 1065: Schedule K, line 2</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BcCAAD8CQAAw0cAACknAAAQAAAAJgAAAAgAAAD//////////w=="/>
              </a:ext>
            </a:extLst>
          </p:cNvPicPr>
          <p:nvPr/>
        </p:nvPicPr>
        <p:blipFill>
          <a:blip r:embed="rId5"/>
          <a:stretch>
            <a:fillRect/>
          </a:stretch>
        </p:blipFill>
        <p:spPr>
          <a:xfrm>
            <a:off x="339725" y="1623060"/>
            <a:ext cx="11325860" cy="4742815"/>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D04F-0198-A026-D64D-F7739E0320A2}" type="slidenum">
              <a:t/>
            </a:fld>
          </a:p>
        </p:txBody>
      </p:sp>
    </p:spTree>
  </p:cSld>
  <p:clrMapOvr>
    <a:masterClrMapping/>
  </p:clrMapOvr>
  <p:timing>
    <p:tnLst>
      <p:par>
        <p:cTn id="1" dur="indefinite" restart="never" nodeType="tmRoot"/>
      </p:par>
    </p:tnLst>
  </p:timing>
</p:sld>
</file>

<file path=ppt/slides/slide1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UAAF0CAAC2RQAA3gQAABAAAAAmAAAACAAAAAEgAAAAAAAA"/>
              </a:ext>
            </a:extLst>
          </p:cNvSpPr>
          <p:nvPr>
            <p:ph type="title"/>
          </p:nvPr>
        </p:nvSpPr>
        <p:spPr>
          <a:xfrm>
            <a:off x="816610" y="38417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SCHEDULE K-1 - 1</a:t>
            </a:r>
          </a:p>
        </p:txBody>
      </p:sp>
      <p:grpSp>
        <p:nvGrpSpPr>
          <p:cNvPr id="3"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B4BAAARTQAAM4FAAAQAAAAJgAAAAgAAAD/////AAAAAA=="/>
              </a:ext>
            </a:extLst>
          </p:cNvGrpSpPr>
          <p:nvPr/>
        </p:nvGrpSpPr>
        <p:grpSpPr>
          <a:xfrm>
            <a:off x="3678555" y="726440"/>
            <a:ext cx="4818380" cy="217170"/>
            <a:chOff x="3678555" y="72644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7iMAAHgEAAAKJgAAzgUAAAAAAAAmAAAACAAAAP//////////"/>
                </a:ext>
              </a:extLst>
            </p:cNvSpPr>
            <p:nvPr/>
          </p:nvSpPr>
          <p:spPr>
            <a:xfrm>
              <a:off x="5840730" y="72644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DBBAAARTQAAJkFAAAAAAAAJgAAAAgAAAD/////AAAAAA=="/>
                </a:ext>
              </a:extLst>
            </p:cNvGrpSpPr>
            <p:nvPr/>
          </p:nvGrpSpPr>
          <p:grpSpPr>
            <a:xfrm>
              <a:off x="3678555" y="772795"/>
              <a:ext cx="4818380" cy="137160"/>
              <a:chOff x="3678555" y="77279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oRYAAMEEAAB5IAAAmQUAAAAAAAAmAAAACAAAAP//////////"/>
                  </a:ext>
                </a:extLst>
              </p:cNvSpPr>
              <p:nvPr/>
            </p:nvSpPr>
            <p:spPr>
              <a:xfrm>
                <a:off x="3678555" y="77279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bSoAAMEEAABFNAAAmQUAAAAAAAAmAAAACAAAAP//////////"/>
                  </a:ext>
                </a:extLst>
              </p:cNvSpPr>
              <p:nvPr/>
            </p:nvSpPr>
            <p:spPr>
              <a:xfrm>
                <a:off x="6896735" y="77279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CAAAMEEAABcKgAAmQUAAAAAAAAmAAAACAAAAP//////////"/>
                  </a:ext>
                </a:extLst>
              </p:cNvSpPr>
              <p:nvPr/>
            </p:nvSpPr>
            <p:spPr>
              <a:xfrm>
                <a:off x="5285740" y="77279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yUAAMYEAAAeJgAAggUAAAAAAAAmAAAACAAAAP//////////"/>
                  </a:ext>
                </a:extLst>
              </p:cNvSpPr>
              <p:nvPr/>
            </p:nvSpPr>
            <p:spPr>
              <a:xfrm>
                <a:off x="6077585" y="77597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15"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AAAAEsGAAAmGAAA8iAAABAAAAAmAAAACAAAAP//////////"/>
              </a:ext>
            </a:extLst>
          </p:cNvSpPr>
          <p:nvPr/>
        </p:nvSpPr>
        <p:spPr>
          <a:xfrm>
            <a:off x="157480" y="1022985"/>
            <a:ext cx="3768090" cy="4332605"/>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Let’s take for example “Class A Member 14” with “Capital Contribution = $752,813”. “Percentage </a:t>
            </a:r>
            <a:r>
              <a:t>LLC Interest in the Company = 53.400%”. “Current year net income (loss) = $16,689 x (53.400% / 100%) =$8,912”. “Cash Distribution = $101,359”</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Schedule K-1 is used by the </a:t>
            </a:r>
            <a:r>
              <a:t>LLC member to file his/her/its individual income tax return</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The schedule K-1 of Class A Member 14 may look similar to:</a:t>
            </a: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4"/>
              </a:defRPr>
            </a:pPr>
            <a:endParaRPr lang="en-us">
              <a:hlinkClick r:id="rId4"/>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BoZAADMBgAAMkkAAHcnAAAQAAAAJgAAAAgAAAD//////////w=="/>
              </a:ext>
            </a:extLst>
          </p:cNvPicPr>
          <p:nvPr/>
        </p:nvPicPr>
        <p:blipFill>
          <a:blip r:embed="rId5"/>
          <a:stretch>
            <a:fillRect/>
          </a:stretch>
        </p:blipFill>
        <p:spPr>
          <a:xfrm>
            <a:off x="4080510" y="1104900"/>
            <a:ext cx="7818120" cy="5310505"/>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905F-1198-A066-D64D-E733DE0320B2}" type="slidenum">
              <a:t/>
            </a:fld>
          </a:p>
        </p:txBody>
      </p:sp>
    </p:spTree>
  </p:cSld>
  <p:clrMapOvr>
    <a:masterClrMapping/>
  </p:clrMapOvr>
  <p:timing>
    <p:tnLst>
      <p:par>
        <p:cTn id="1" dur="indefinite" restart="never" nodeType="tmRoot"/>
      </p:par>
    </p:tnLst>
  </p:timing>
</p:sld>
</file>

<file path=ppt/slides/slide1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UAAF0CAAC2RQAA3gQAABAAAAAmAAAACAAAAAEgAAAAAAAA"/>
              </a:ext>
            </a:extLst>
          </p:cNvSpPr>
          <p:nvPr>
            <p:ph type="title"/>
          </p:nvPr>
        </p:nvSpPr>
        <p:spPr>
          <a:xfrm>
            <a:off x="816610" y="38417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SCHEDULE K-1 - 2</a:t>
            </a:r>
          </a:p>
        </p:txBody>
      </p:sp>
      <p:grpSp>
        <p:nvGrpSpPr>
          <p:cNvPr id="3"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EWAAB4BAAARTQAAM4FAAAQAAAAJgAAAAgAAAD/////AAAAAA=="/>
              </a:ext>
            </a:extLst>
          </p:cNvGrpSpPr>
          <p:nvPr/>
        </p:nvGrpSpPr>
        <p:grpSpPr>
          <a:xfrm>
            <a:off x="3678555" y="726440"/>
            <a:ext cx="4818380" cy="217170"/>
            <a:chOff x="3678555" y="72644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7iMAAHgEAAAKJgAAzgUAAAAAAAAmAAAACAAAAP//////////"/>
                </a:ext>
              </a:extLst>
            </p:cNvSpPr>
            <p:nvPr/>
          </p:nvSpPr>
          <p:spPr>
            <a:xfrm>
              <a:off x="5840730" y="72644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cAAAAfAAAAVAAAAAAAAAAAAAAAAAAAAAAAAAAAAAAAAAAAAAAAAAAAAAAAAAAAAAAAAAAAAAAAAAAAAAAAAAAAAAAAAAAAAAAAAAAAAAAAAAAAAAAAAAAAAAAAAAAAACEAAAAYAAAAFAAAAKEWAADBBAAARTQAAJkFAAAAAAAAJgAAAAgAAAD/////AAAAAA=="/>
                </a:ext>
              </a:extLst>
            </p:cNvGrpSpPr>
            <p:nvPr/>
          </p:nvGrpSpPr>
          <p:grpSpPr>
            <a:xfrm>
              <a:off x="3678555" y="772795"/>
              <a:ext cx="4818380" cy="137160"/>
              <a:chOff x="3678555" y="77279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oRYAAMEEAAB5IAAAmQUAAAAAAAAmAAAACAAAAP//////////"/>
                  </a:ext>
                </a:extLst>
              </p:cNvSpPr>
              <p:nvPr/>
            </p:nvSpPr>
            <p:spPr>
              <a:xfrm>
                <a:off x="3678555" y="77279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bSoAAMEEAABFNAAAmQUAAAAAAAAmAAAACAAAAP//////////"/>
                  </a:ext>
                </a:extLst>
              </p:cNvSpPr>
              <p:nvPr/>
            </p:nvSpPr>
            <p:spPr>
              <a:xfrm>
                <a:off x="6896735" y="77279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CAAAMEEAABcKgAAmQUAAAAAAAAmAAAACAAAAP//////////"/>
                  </a:ext>
                </a:extLst>
              </p:cNvSpPr>
              <p:nvPr/>
            </p:nvSpPr>
            <p:spPr>
              <a:xfrm>
                <a:off x="5285740" y="77279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yUAAMYEAAAeJgAAggUAAAAAAAAmAAAACAAAAP//////////"/>
                  </a:ext>
                </a:extLst>
              </p:cNvSpPr>
              <p:nvPr/>
            </p:nvSpPr>
            <p:spPr>
              <a:xfrm>
                <a:off x="6077585" y="77597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H///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B1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T///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QAK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pic>
        <p:nvPicPr>
          <p:cNvPr id="15"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0AGw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KYSAADNBQAAYEcAAMcpAAAQAAAAJgAAAAgAAAD//////////w=="/>
              </a:ext>
            </a:extLst>
          </p:cNvPicPr>
          <p:nvPr/>
        </p:nvPicPr>
        <p:blipFill>
          <a:blip r:embed="rId4"/>
          <a:stretch>
            <a:fillRect/>
          </a:stretch>
        </p:blipFill>
        <p:spPr>
          <a:xfrm>
            <a:off x="3031490" y="942975"/>
            <a:ext cx="8571230" cy="5848350"/>
          </a:xfrm>
          <a:prstGeom prst="rect">
            <a:avLst/>
          </a:prstGeom>
          <a:noFill/>
          <a:ln>
            <a:noFill/>
          </a:ln>
          <a:effectLst/>
        </p:spPr>
      </p:pic>
      <p:sp>
        <p:nvSpPr>
          <p:cNvPr id="16"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IAEAALkHAAAwEgAAIhAAABAAAAAmAAAACAAAAP//////////"/>
              </a:ext>
            </a:extLst>
          </p:cNvSpPr>
          <p:nvPr/>
        </p:nvSpPr>
        <p:spPr>
          <a:xfrm>
            <a:off x="182880" y="1255395"/>
            <a:ext cx="2773680" cy="1367155"/>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5"/>
              </a:defRPr>
            </a:pPr>
            <a:r>
              <a:rPr lang="en-us">
                <a:hlinkClick r:id="rId5"/>
              </a:rPr>
              <a:t>https://</a:t>
            </a:r>
            <a:r>
              <a:rPr lang="en-us">
                <a:hlinkClick r:id="rId5"/>
              </a:rPr>
              <a:t>www.irs.gov/pub/</a:t>
            </a:r>
            <a:r>
              <a:rPr lang="en-us">
                <a:hlinkClick r:id="rId5"/>
              </a:rPr>
              <a:t>irs-pdf/</a:t>
            </a:r>
            <a:r>
              <a:rPr lang="en-us">
                <a:hlinkClick r:id="rId5"/>
              </a:rPr>
              <a:t>f1065sk1.pdf</a:t>
            </a:r>
            <a:endParaRPr lang="en-us">
              <a:hlinkClick r:id="rId5"/>
            </a:endParaRPr>
          </a:p>
          <a:p>
            <a:pPr marL="228600" indent="-228600" defTabSz="914400">
              <a:lnSpc>
                <a:spcPct val="90000"/>
              </a:lnSpc>
              <a:spcBef>
                <a:spcPts val="1000"/>
              </a:spcBef>
              <a:buFont typeface="Arial" pitchFamily="2" charset="0"/>
              <a:buChar char="•"/>
              <a:tabLst/>
              <a:defRPr lang="en-us" sz="2000" u="sng" cap="none">
                <a:solidFill>
                  <a:schemeClr val="hlink"/>
                </a:solidFill>
                <a:latin typeface="Times New Roman" pitchFamily="1" charset="0"/>
                <a:ea typeface="Calibri" pitchFamily="2" charset="0"/>
                <a:cs typeface="Times New Roman" pitchFamily="1" charset="0"/>
                <a:hlinkClick r:id="rId6"/>
              </a:defRPr>
            </a:pPr>
            <a:r>
              <a:rPr lang="en-us">
                <a:hlinkClick r:id="rId6"/>
              </a:rPr>
              <a:t>https://</a:t>
            </a:r>
            <a:r>
              <a:rPr lang="en-us">
                <a:hlinkClick r:id="rId6"/>
              </a:rPr>
              <a:t>www.irs.gov/pub/</a:t>
            </a:r>
            <a:r>
              <a:rPr lang="en-us">
                <a:hlinkClick r:id="rId6"/>
              </a:rPr>
              <a:t>irs-pdf/</a:t>
            </a:r>
            <a:r>
              <a:rPr lang="en-us">
                <a:hlinkClick r:id="rId6"/>
              </a:rPr>
              <a:t>i1065sk1.pdf</a:t>
            </a:r>
            <a:endParaRPr lang="en-us">
              <a:hlinkClick r:id="rId6"/>
            </a:endParaRPr>
          </a:p>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p>
        </p:txBody>
      </p:sp>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CC82-CC98-A03A-D64D-3A6F8203206F}" type="slidenum">
              <a:t/>
            </a:fld>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3///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5QEAACEEAACVQgAAowYAABAAAAAmAAAACAAAAAEgAAAAAAAA"/>
              </a:ext>
            </a:extLst>
          </p:cNvSpPr>
          <p:nvPr>
            <p:ph type="title"/>
          </p:nvPr>
        </p:nvSpPr>
        <p:spPr>
          <a:xfrm>
            <a:off x="307975" y="671195"/>
            <a:ext cx="10515600" cy="407670"/>
          </a:xfrm>
        </p:spPr>
        <p:txBody>
          <a:bodyPr vert="horz" wrap="square" lIns="91440" tIns="45720" rIns="91440" bIns="45720" numCol="1" spcCol="215900" anchor="ctr">
            <a:prstTxWarp prst="textNoShape">
              <a:avLst/>
            </a:prstTxWarp>
          </a:bodyPr>
          <a:lstStyle/>
          <a:p>
            <a:pPr algn="ctr">
              <a:defRPr lang="en-us"/>
            </a:pPr>
            <a:r>
              <a:rPr lang="en-us" sz="2800" cap="none">
                <a:solidFill>
                  <a:srgbClr val="002868"/>
                </a:solidFill>
                <a:latin typeface="Times New Roman" pitchFamily="1" charset="0"/>
                <a:ea typeface="Calibri Light" pitchFamily="2" charset="0"/>
                <a:cs typeface="Times New Roman" pitchFamily="1" charset="0"/>
              </a:rPr>
              <a:t>TOOLS/ITEMS NEEDED TO BUY A REAL ESTATE PROPERTY</a:t>
            </a:r>
            <a:endParaRPr lang="en-us" sz="2800" cap="none">
              <a:solidFill>
                <a:srgbClr val="002868"/>
              </a:solidFill>
              <a:latin typeface="Times New Roman" pitchFamily="1" charset="0"/>
              <a:ea typeface="Calibri Light" pitchFamily="2" charset="0"/>
              <a:cs typeface="Times New Roman" pitchFamily="1" charset="0"/>
            </a:endParaRPr>
          </a:p>
        </p:txBody>
      </p:sp>
      <p:grpSp>
        <p:nvGrpSpPr>
          <p:cNvPr id="3" name="Group 3"/>
          <p:cNvGrpSpPr>
            <a:extLst>
              <a:ext uri="smNativeData">
                <pr:smNativeData xmlns:pr="smNativeData" xmlns="smNativeData" val="SMDATA_6_rzezYhMAAAAlAAAAAQAAAA8BAAAAkAAAAEgAAACQAAAASAAAAAAAAAAAAAAAAAAAABcAAAAUAAAAAAAAAAAAAAD/fwAA/38AAAAAAAAJAAAABAAAAA0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g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F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TextBox 11"/>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fwQAACkIAABPEAAAeQwAABAgAAAmAAAACAAAAP//////////"/>
              </a:ext>
            </a:extLst>
          </p:cNvSpPr>
          <p:nvPr/>
        </p:nvSpPr>
        <p:spPr>
          <a:xfrm>
            <a:off x="730885" y="1326515"/>
            <a:ext cx="1920240" cy="701040"/>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Down payment (Regulation A)</a:t>
            </a:r>
            <a:endParaRPr lang="en-us" sz="2000" cap="none">
              <a:latin typeface="Times New Roman" pitchFamily="1" charset="0"/>
              <a:ea typeface="Calibri" pitchFamily="2" charset="0"/>
              <a:cs typeface="Times New Roman" pitchFamily="1" charset="0"/>
            </a:endParaRPr>
          </a:p>
        </p:txBody>
      </p:sp>
      <p:sp>
        <p:nvSpPr>
          <p:cNvPr id="15" name="TextBox 18"/>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wwIAALwNAAC2FgAADBIAAAAgAAAmAAAACAAAAP//////////"/>
              </a:ext>
            </a:extLst>
          </p:cNvSpPr>
          <p:nvPr/>
        </p:nvSpPr>
        <p:spPr>
          <a:xfrm>
            <a:off x="448945" y="2232660"/>
            <a:ext cx="3242945" cy="701040"/>
          </a:xfrm>
          <a:prstGeom prst="rect">
            <a:avLst/>
          </a:prstGeom>
          <a:noFill/>
          <a:ln>
            <a:noFill/>
          </a:ln>
          <a:effectLst/>
        </p:spPr>
        <p:txBody>
          <a:bodyPr vert="horz" wrap="square" lIns="91440" tIns="45720" rIns="91440" bIns="45720" numCol="1" spcCol="215900" anchor="t"/>
          <a:lstStyle/>
          <a:p>
            <a:pPr>
              <a:defRPr lang="en-us" b="1" cap="none">
                <a:solidFill>
                  <a:srgbClr val="FF0000"/>
                </a:solidFill>
              </a:defRPr>
            </a:pPr>
            <a:r>
              <a:rPr lang="en-us" sz="2000" cap="none">
                <a:latin typeface="Times New Roman" pitchFamily="1" charset="0"/>
                <a:ea typeface="Calibri" pitchFamily="2" charset="0"/>
                <a:cs typeface="Times New Roman" pitchFamily="1" charset="0"/>
              </a:rPr>
              <a:t>Limited Liability Company</a:t>
            </a:r>
            <a:endParaRPr lang="en-us" sz="2000" cap="none">
              <a:latin typeface="Times New Roman" pitchFamily="1" charset="0"/>
              <a:ea typeface="Calibri" pitchFamily="2" charset="0"/>
              <a:cs typeface="Times New Roman" pitchFamily="1" charset="0"/>
            </a:endParaRPr>
          </a:p>
          <a:p>
            <a:pPr>
              <a:defRPr lang="en-us" b="1" cap="none">
                <a:solidFill>
                  <a:srgbClr val="FF0000"/>
                </a:solidFill>
              </a:defRPr>
            </a:pPr>
            <a:r>
              <a:rPr lang="en-us" sz="2000" cap="none">
                <a:latin typeface="Times New Roman" pitchFamily="1" charset="0"/>
                <a:ea typeface="Calibri" pitchFamily="2" charset="0"/>
                <a:cs typeface="Times New Roman" pitchFamily="1" charset="0"/>
              </a:rPr>
              <a:t>(</a:t>
            </a:r>
            <a:r>
              <a:rPr lang="en-us" sz="2000" cap="none">
                <a:latin typeface="Times New Roman" pitchFamily="1" charset="0"/>
                <a:ea typeface="Calibri" pitchFamily="2" charset="0"/>
                <a:cs typeface="Times New Roman" pitchFamily="1" charset="0"/>
              </a:rPr>
              <a:t>LLC) (the “Company”)</a:t>
            </a:r>
            <a:endParaRPr lang="en-us" sz="2000" cap="none">
              <a:latin typeface="Times New Roman" pitchFamily="1" charset="0"/>
              <a:ea typeface="Calibri" pitchFamily="2" charset="0"/>
              <a:cs typeface="Times New Roman" pitchFamily="1" charset="0"/>
            </a:endParaRPr>
          </a:p>
        </p:txBody>
      </p:sp>
      <p:sp>
        <p:nvSpPr>
          <p:cNvPr id="16" name="TextBox 19"/>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LQQAAOQSAACZCwAAPxcAABAgAAAmAAAACAAAAP//////////"/>
              </a:ext>
            </a:extLst>
          </p:cNvSpPr>
          <p:nvPr/>
        </p:nvSpPr>
        <p:spPr>
          <a:xfrm>
            <a:off x="678815" y="3070860"/>
            <a:ext cx="1206500" cy="708025"/>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Mortgage</a:t>
            </a:r>
            <a:endParaRPr lang="en-us" sz="2000" cap="none">
              <a:latin typeface="Times New Roman" pitchFamily="1" charset="0"/>
              <a:ea typeface="Calibri" pitchFamily="2" charset="0"/>
              <a:cs typeface="Times New Roman" pitchFamily="1" charset="0"/>
            </a:endParaRPr>
          </a:p>
          <a:p>
            <a:pPr>
              <a:defRPr lang="en-us"/>
            </a:pPr>
            <a:r>
              <a:rPr lang="en-us" sz="2000" cap="none">
                <a:latin typeface="Times New Roman" pitchFamily="1" charset="0"/>
                <a:ea typeface="Calibri" pitchFamily="2" charset="0"/>
                <a:cs typeface="Times New Roman" pitchFamily="1" charset="0"/>
              </a:rPr>
              <a:t>(Lender)</a:t>
            </a:r>
            <a:endParaRPr lang="en-us" sz="2000" cap="none">
              <a:latin typeface="Times New Roman" pitchFamily="1" charset="0"/>
              <a:ea typeface="Calibri" pitchFamily="2" charset="0"/>
              <a:cs typeface="Times New Roman" pitchFamily="1" charset="0"/>
            </a:endParaRPr>
          </a:p>
        </p:txBody>
      </p:sp>
      <p:sp>
        <p:nvSpPr>
          <p:cNvPr id="17" name="TextBox 20"/>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Q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LQQAAP4XAAABEAAAWRwAABAgAAAmAAAACAAAAP//////////"/>
              </a:ext>
            </a:extLst>
          </p:cNvSpPr>
          <p:nvPr/>
        </p:nvSpPr>
        <p:spPr>
          <a:xfrm>
            <a:off x="678815" y="3900170"/>
            <a:ext cx="1922780" cy="708025"/>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Purchase and Sales Contract</a:t>
            </a:r>
            <a:endParaRPr lang="en-us" sz="2000" cap="none">
              <a:latin typeface="Times New Roman" pitchFamily="1" charset="0"/>
              <a:ea typeface="Calibri" pitchFamily="2" charset="0"/>
              <a:cs typeface="Times New Roman" pitchFamily="1" charset="0"/>
            </a:endParaRPr>
          </a:p>
        </p:txBody>
      </p:sp>
      <p:sp>
        <p:nvSpPr>
          <p:cNvPr id="18" name="TextBox 22"/>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NzQAAJwIAADbRAAA7AwAAAAgAAAmAAAACAAAAP//////////"/>
              </a:ext>
            </a:extLst>
          </p:cNvSpPr>
          <p:nvPr/>
        </p:nvSpPr>
        <p:spPr>
          <a:xfrm>
            <a:off x="8488045" y="1399540"/>
            <a:ext cx="2705100" cy="701040"/>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Third-Party Property Management Company</a:t>
            </a:r>
            <a:endParaRPr lang="en-us" sz="2000" cap="none">
              <a:latin typeface="Times New Roman" pitchFamily="1" charset="0"/>
              <a:ea typeface="Calibri" pitchFamily="2" charset="0"/>
              <a:cs typeface="Times New Roman" pitchFamily="1" charset="0"/>
            </a:endParaRPr>
          </a:p>
        </p:txBody>
      </p:sp>
      <p:sp>
        <p:nvSpPr>
          <p:cNvPr id="19" name="TextBox 23"/>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NTQAAFMNAADZRAAArhEAABAgAAAmAAAACAAAAP//////////"/>
              </a:ext>
            </a:extLst>
          </p:cNvSpPr>
          <p:nvPr/>
        </p:nvSpPr>
        <p:spPr>
          <a:xfrm>
            <a:off x="8486775" y="2165985"/>
            <a:ext cx="2705100" cy="708025"/>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Property Management Agreement</a:t>
            </a:r>
            <a:endParaRPr lang="en-us" sz="2000" cap="none">
              <a:latin typeface="Times New Roman" pitchFamily="1" charset="0"/>
              <a:ea typeface="Calibri" pitchFamily="2" charset="0"/>
              <a:cs typeface="Times New Roman" pitchFamily="1" charset="0"/>
            </a:endParaRPr>
          </a:p>
        </p:txBody>
      </p:sp>
      <p:sp>
        <p:nvSpPr>
          <p:cNvPr id="20" name="TextBox 24"/>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LQQAABgdAAABEAAAQCMAABAgAAAmAAAACAAAAP//////////"/>
              </a:ext>
            </a:extLst>
          </p:cNvSpPr>
          <p:nvPr/>
        </p:nvSpPr>
        <p:spPr>
          <a:xfrm>
            <a:off x="678815" y="4729480"/>
            <a:ext cx="1922780" cy="1000760"/>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Buyer, Buyer’s Real Estate Attorney</a:t>
            </a:r>
            <a:endParaRPr lang="en-us" sz="2000" cap="none">
              <a:latin typeface="Times New Roman" pitchFamily="1" charset="0"/>
              <a:ea typeface="Calibri" pitchFamily="2" charset="0"/>
              <a:cs typeface="Times New Roman" pitchFamily="1" charset="0"/>
            </a:endParaRPr>
          </a:p>
        </p:txBody>
      </p:sp>
      <p:sp>
        <p:nvSpPr>
          <p:cNvPr id="21" name="Rectangle 25"/>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oaAB4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oaAB/f38A5+bmA8zMzADAwP8Af39/AAAAAAAAAAAAAAAAAAAAAAAAAAAAIQAAABgAAAAUAAAAxR4AACMUAAAxKQAAXx0AABAAAAAmAAAACAAAAP//////////"/>
              </a:ext>
            </a:extLst>
          </p:cNvSpPr>
          <p:nvPr/>
        </p:nvSpPr>
        <p:spPr>
          <a:xfrm>
            <a:off x="5001895" y="3273425"/>
            <a:ext cx="1694180" cy="1501140"/>
          </a:xfrm>
          <a:prstGeom prst="rect">
            <a:avLst/>
          </a:prstGeom>
          <a:noFill/>
          <a:ln w="762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22" name="Straight Connector 27"/>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DI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ZyEAACMUAABnIQAAXx0AABAAAAAmAAAACAAAAP//////////"/>
              </a:ext>
            </a:extLst>
          </p:cNvSpPr>
          <p:nvPr/>
        </p:nvSpPr>
        <p:spPr>
          <a:xfrm>
            <a:off x="5429885" y="3273425"/>
            <a:ext cx="0" cy="1501140"/>
          </a:xfrm>
          <a:prstGeom prst="line">
            <a:avLst/>
          </a:prstGeom>
          <a:noFill/>
          <a:ln w="127000" cap="flat" cmpd="sng" algn="ctr">
            <a:solidFill>
              <a:srgbClr val="002868"/>
            </a:solidFill>
            <a:prstDash val="solid"/>
            <a:headEnd type="none"/>
            <a:tailEnd type="none"/>
          </a:ln>
          <a:effectLst/>
        </p:spPr>
      </p:sp>
      <p:sp>
        <p:nvSpPr>
          <p:cNvPr id="23" name="Straight Connector 29"/>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A8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yMAACMUAAD7IwAAXx0AABAAAAAmAAAACAAAAP//////////"/>
              </a:ext>
            </a:extLst>
          </p:cNvSpPr>
          <p:nvPr/>
        </p:nvSpPr>
        <p:spPr>
          <a:xfrm>
            <a:off x="5848985" y="3273425"/>
            <a:ext cx="0" cy="1501140"/>
          </a:xfrm>
          <a:prstGeom prst="line">
            <a:avLst/>
          </a:prstGeom>
          <a:noFill/>
          <a:ln w="38100" cap="flat" cmpd="sng" algn="ctr">
            <a:solidFill>
              <a:srgbClr val="002868"/>
            </a:solidFill>
            <a:prstDash val="solid"/>
            <a:headEnd type="none"/>
            <a:tailEnd type="none"/>
          </a:ln>
          <a:effectLst/>
        </p:spPr>
      </p:sp>
      <p:sp>
        <p:nvSpPr>
          <p:cNvPr id="24" name="Straight Connector 30"/>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DI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PCYAACMUAAA8JgAAXx0AABAAAAAmAAAACAAAAP//////////"/>
              </a:ext>
            </a:extLst>
          </p:cNvSpPr>
          <p:nvPr/>
        </p:nvSpPr>
        <p:spPr>
          <a:xfrm>
            <a:off x="6215380" y="3273425"/>
            <a:ext cx="0" cy="1501140"/>
          </a:xfrm>
          <a:prstGeom prst="line">
            <a:avLst/>
          </a:prstGeom>
          <a:noFill/>
          <a:ln w="127000" cap="flat" cmpd="sng" algn="ctr">
            <a:solidFill>
              <a:srgbClr val="002868"/>
            </a:solidFill>
            <a:prstDash val="solid"/>
            <a:headEnd type="none"/>
            <a:tailEnd type="none"/>
          </a:ln>
          <a:effectLst/>
        </p:spPr>
      </p:sp>
      <p:sp>
        <p:nvSpPr>
          <p:cNvPr id="25" name="Straight Connector 31"/>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A8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oh4AAGkWAABUKQAAaRYAABAAAAAmAAAACAAAAP//////////"/>
              </a:ext>
            </a:extLst>
          </p:cNvSpPr>
          <p:nvPr/>
        </p:nvSpPr>
        <p:spPr>
          <a:xfrm>
            <a:off x="4979670" y="3642995"/>
            <a:ext cx="1738630" cy="0"/>
          </a:xfrm>
          <a:prstGeom prst="line">
            <a:avLst/>
          </a:prstGeom>
          <a:noFill/>
          <a:ln w="38100" cap="flat" cmpd="sng" algn="ctr">
            <a:solidFill>
              <a:srgbClr val="002868"/>
            </a:solidFill>
            <a:prstDash val="solid"/>
            <a:headEnd type="none"/>
            <a:tailEnd type="none"/>
          </a:ln>
          <a:effectLst/>
        </p:spPr>
      </p:sp>
      <p:sp>
        <p:nvSpPr>
          <p:cNvPr id="26" name="Straight Connector 34"/>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DI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oh4AAMEYAABUKQAAwRgAABAAAAAmAAAACAAAAP//////////"/>
              </a:ext>
            </a:extLst>
          </p:cNvSpPr>
          <p:nvPr/>
        </p:nvSpPr>
        <p:spPr>
          <a:xfrm>
            <a:off x="4979670" y="4023995"/>
            <a:ext cx="1738630" cy="0"/>
          </a:xfrm>
          <a:prstGeom prst="line">
            <a:avLst/>
          </a:prstGeom>
          <a:noFill/>
          <a:ln w="127000" cap="flat" cmpd="sng" algn="ctr">
            <a:solidFill>
              <a:srgbClr val="002868"/>
            </a:solidFill>
            <a:prstDash val="solid"/>
            <a:headEnd type="none"/>
            <a:tailEnd type="none"/>
          </a:ln>
          <a:effectLst/>
        </p:spPr>
      </p:sp>
      <p:sp>
        <p:nvSpPr>
          <p:cNvPr id="27" name="Straight Connector 35"/>
          <p:cNvSpPr>
            <a:extLst>
              <a:ext uri="smNativeData">
                <pr:smNativeData xmlns:pr="smNativeData" xmlns="smNativeData" val="SMDATA_15_rzez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oaAA8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oaAB/f38A5+bmA8zMzADAwP8Af39/AAAAAAAAAAAAAAAAAAAAAAAAAAAAIQAAABgAAAAUAAAAxR4AAA8bAAB3KQAADxsAABAAAAAmAAAACAAAAP//////////"/>
              </a:ext>
            </a:extLst>
          </p:cNvSpPr>
          <p:nvPr/>
        </p:nvSpPr>
        <p:spPr>
          <a:xfrm>
            <a:off x="5001895" y="4398645"/>
            <a:ext cx="1738630" cy="0"/>
          </a:xfrm>
          <a:prstGeom prst="line">
            <a:avLst/>
          </a:prstGeom>
          <a:noFill/>
          <a:ln w="38100" cap="flat" cmpd="sng" algn="ctr">
            <a:solidFill>
              <a:srgbClr val="002868"/>
            </a:solidFill>
            <a:prstDash val="solid"/>
            <a:headEnd type="none"/>
            <a:tailEnd type="none"/>
          </a:ln>
          <a:effectLst/>
        </p:spPr>
      </p:sp>
      <p:sp>
        <p:nvSpPr>
          <p:cNvPr id="28" name="Isosceles Triangle 36"/>
          <p:cNvSpPr>
            <a:extLst>
              <a:ext uri="smNativeData">
                <pr:smNativeData xmlns:pr="smNativeData" xmlns="smNativeData" val="SMDATA_15_rzezYhMAAAAlAAAAag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Mh8AADAQAAAKKQAApRMAABAAAAAmAAAACAAAAP//////////"/>
              </a:ext>
            </a:extLst>
          </p:cNvSpPr>
          <p:nvPr/>
        </p:nvSpPr>
        <p:spPr>
          <a:xfrm>
            <a:off x="5071110" y="2631440"/>
            <a:ext cx="1600200" cy="561975"/>
          </a:xfrm>
          <a:prstGeom prst="triangl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cxnSp>
        <p:nvCxnSpPr>
          <p:cNvPr id="29" name="Connector: Elbow 41"/>
          <p:cNvCxnSpPr>
            <a:extLst>
              <a:ext uri="smNativeData">
                <pr:smNativeData xmlns:pr="smNativeData" xmlns="smNativeData" val="SMDATA_15_rzezYhMAAAAlAAAADgAAAA0AAAAAkAAAAEgAAACQAAAASAAAAAAAAAAAAAAAAAAAAAEAAABQAAAAMbYQ5KCE5z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X3lz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cw8AAA0KAAAeHgAAEhUAABAAAAAmAAAACAAAAP//////////"/>
              </a:ext>
            </a:extLst>
          </p:cNvCxnSpPr>
          <p:nvPr/>
        </p:nvCxnSpPr>
        <p:spPr>
          <a:xfrm>
            <a:off x="2511425" y="1633855"/>
            <a:ext cx="2384425" cy="1791335"/>
          </a:xfrm>
          <a:prstGeom prst="bentConnector3">
            <a:avLst>
              <a:gd name="adj1" fmla="val 86747"/>
            </a:avLst>
          </a:prstGeom>
          <a:noFill/>
          <a:ln w="6350" cap="flat" cmpd="sng" algn="ctr">
            <a:solidFill>
              <a:schemeClr val="accent1"/>
            </a:solidFill>
            <a:prstDash val="solid"/>
            <a:headEnd type="none"/>
            <a:tailEnd type="triangle" w="med" len="med"/>
          </a:ln>
          <a:effectLst/>
        </p:spPr>
      </p:cxnSp>
      <p:cxnSp>
        <p:nvCxnSpPr>
          <p:cNvPr id="30" name="Connector: Elbow 44"/>
          <p:cNvCxnSpPr>
            <a:extLst>
              <a:ext uri="smNativeData">
                <pr:smNativeData xmlns:pr="smNativeData" xmlns="smNativeData" val="SMDATA_15_rzezYhMAAAAlAAAADgAAAA0AAAAAkAAAAEgAAACQAAAASAAAAAAAAAAAAAAAAA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3/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XhYAAHcPAADGHQAAaBYAABAAAAAmAAAACAAAAP//////////"/>
              </a:ext>
            </a:extLst>
          </p:cNvCxnSpPr>
          <p:nvPr/>
        </p:nvCxnSpPr>
        <p:spPr>
          <a:xfrm>
            <a:off x="3636010" y="2513965"/>
            <a:ext cx="1203960" cy="1128395"/>
          </a:xfrm>
          <a:prstGeom prst="bentConnector3">
            <a:avLst>
              <a:gd name="adj1" fmla="val 50000"/>
            </a:avLst>
          </a:prstGeom>
          <a:noFill/>
          <a:ln w="6350" cap="flat" cmpd="sng" algn="ctr">
            <a:solidFill>
              <a:schemeClr val="accent1"/>
            </a:solidFill>
            <a:prstDash val="solid"/>
            <a:headEnd type="none"/>
            <a:tailEnd type="triangle" w="med" len="med"/>
          </a:ln>
          <a:effectLst/>
        </p:spPr>
      </p:cxnSp>
      <p:cxnSp>
        <p:nvCxnSpPr>
          <p:cNvPr id="31" name="Connector: Elbow 47"/>
          <p:cNvCxnSpPr>
            <a:extLst>
              <a:ext uri="smNativeData">
                <pr:smNativeData xmlns:pr="smNativeData" xmlns="smNativeData" val="SMDATA_15_rzezYhMAAAAlAAAADgAAAA0AAAAAkAAAAEgAAACQAAAASAAAAAAAAAAAAAAAAA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sQsAAKkUAADpHQAA/hcAABAAAAAmAAAACAAAAP//////////"/>
              </a:ext>
            </a:extLst>
          </p:cNvCxnSpPr>
          <p:nvPr/>
        </p:nvCxnSpPr>
        <p:spPr>
          <a:xfrm>
            <a:off x="1900555" y="3358515"/>
            <a:ext cx="2961640" cy="541655"/>
          </a:xfrm>
          <a:prstGeom prst="bentConnector3">
            <a:avLst>
              <a:gd name="adj1" fmla="val 50000"/>
            </a:avLst>
          </a:prstGeom>
          <a:noFill/>
          <a:ln w="6350" cap="flat" cmpd="sng" algn="ctr">
            <a:solidFill>
              <a:schemeClr val="accent1"/>
            </a:solidFill>
            <a:prstDash val="solid"/>
            <a:headEnd type="none"/>
            <a:tailEnd type="triangle" w="med" len="med"/>
          </a:ln>
          <a:effectLst/>
        </p:spPr>
      </p:cxnSp>
      <p:cxnSp>
        <p:nvCxnSpPr>
          <p:cNvPr id="32" name="Connector: Elbow 49"/>
          <p:cNvCxnSpPr>
            <a:extLst>
              <a:ext uri="smNativeData">
                <pr:smNativeData xmlns:pr="smNativeData" xmlns="smNativeData" val="SMDATA_15_rzezYhMAAAAlAAAADgAAAA0AAAAAkAAAAEgAAACQAAAASAAAAAAAAAAAAAAAAA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wUsA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Sg0AAIIZAADGHQAAkBkAABAAAAAmAAAACAAAAP//////////"/>
              </a:ext>
            </a:extLst>
          </p:cNvCxnSpPr>
          <p:nvPr/>
        </p:nvCxnSpPr>
        <p:spPr>
          <a:xfrm>
            <a:off x="2160270" y="4146550"/>
            <a:ext cx="2679700" cy="8890"/>
          </a:xfrm>
          <a:prstGeom prst="bentConnector3">
            <a:avLst>
              <a:gd name="adj1" fmla="val 50000"/>
            </a:avLst>
          </a:prstGeom>
          <a:noFill/>
          <a:ln w="6350" cap="flat" cmpd="sng" algn="ctr">
            <a:solidFill>
              <a:schemeClr val="accent1"/>
            </a:solidFill>
            <a:prstDash val="solid"/>
            <a:headEnd type="none"/>
            <a:tailEnd type="triangle" w="med" len="med"/>
          </a:ln>
          <a:effectLst/>
        </p:spPr>
      </p:cxnSp>
      <p:cxnSp>
        <p:nvCxnSpPr>
          <p:cNvPr id="33" name="Connector: Elbow 51"/>
          <p:cNvCxnSpPr>
            <a:extLst>
              <a:ext uri="smNativeData">
                <pr:smNativeData xmlns:pr="smNativeData" xmlns="smNativeData" val="SMDATA_15_rzezYhMAAAAlAAAADgAAAA0AAAAAkAAAAEgAAACQAAAASAAAAAAAAAAAAAAAAg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Tw8AAO0aAAClHQAAvx4AABAAAAAmAAAACAAAAP//////////"/>
              </a:ext>
            </a:extLst>
          </p:cNvCxnSpPr>
          <p:nvPr/>
        </p:nvCxnSpPr>
        <p:spPr>
          <a:xfrm flipV="1">
            <a:off x="2488565" y="4377055"/>
            <a:ext cx="2330450" cy="621030"/>
          </a:xfrm>
          <a:prstGeom prst="bentConnector3">
            <a:avLst>
              <a:gd name="adj1" fmla="val 50000"/>
            </a:avLst>
          </a:prstGeom>
          <a:noFill/>
          <a:ln w="6350" cap="flat" cmpd="sng" algn="ctr">
            <a:solidFill>
              <a:schemeClr val="accent1"/>
            </a:solidFill>
            <a:prstDash val="solid"/>
            <a:headEnd type="none"/>
            <a:tailEnd type="triangle" w="med" len="med"/>
          </a:ln>
          <a:effectLst/>
        </p:spPr>
      </p:cxnSp>
      <p:cxnSp>
        <p:nvCxnSpPr>
          <p:cNvPr id="34" name="Connector: Elbow 56"/>
          <p:cNvCxnSpPr>
            <a:extLst>
              <a:ext uri="smNativeData">
                <pr:smNativeData xmlns:pr="smNativeData" xmlns="smNativeData" val="SMDATA_15_rzezYhMAAAAlAAAADgAAAA0AAAAAkAAAAEgAAACQAAAASAAAAAAAAAAAAAAAAg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yygAANoJAAB1NAAAchIAABAAAAAmAAAACAAAAP//////////"/>
              </a:ext>
            </a:extLst>
          </p:cNvCxnSpPr>
          <p:nvPr/>
        </p:nvCxnSpPr>
        <p:spPr>
          <a:xfrm rot="10800000" flipV="1">
            <a:off x="6631305" y="1601470"/>
            <a:ext cx="1896110" cy="1397000"/>
          </a:xfrm>
          <a:prstGeom prst="bentConnector3">
            <a:avLst>
              <a:gd name="adj1" fmla="val 50000"/>
            </a:avLst>
          </a:prstGeom>
          <a:noFill/>
          <a:ln w="6350" cap="flat" cmpd="sng" algn="ctr">
            <a:solidFill>
              <a:schemeClr val="accent1"/>
            </a:solidFill>
            <a:prstDash val="solid"/>
            <a:headEnd type="none"/>
            <a:tailEnd type="triangle" w="med" len="med"/>
          </a:ln>
          <a:effectLst/>
        </p:spPr>
      </p:cxnSp>
      <p:cxnSp>
        <p:nvCxnSpPr>
          <p:cNvPr id="35" name="Connector: Elbow 60"/>
          <p:cNvCxnSpPr>
            <a:extLst>
              <a:ext uri="smNativeData">
                <pr:smNativeData xmlns:pr="smNativeData" xmlns="smNativeData" val="SMDATA_15_rzezYhMAAAAlAAAADgAAAA0AAAAAkAAAAEgAAACQAAAASAAAAAAAAAAAAAAAAgAAAAEAAABQAAAAwi/186Yi2b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TdzQ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myoAAJQOAAB0NAAAARQAABAAAAAmAAAACAAAAP//////////"/>
              </a:ext>
            </a:extLst>
          </p:cNvCxnSpPr>
          <p:nvPr/>
        </p:nvCxnSpPr>
        <p:spPr>
          <a:xfrm rot="10800000" flipV="1">
            <a:off x="6925945" y="2369820"/>
            <a:ext cx="1600835" cy="882015"/>
          </a:xfrm>
          <a:prstGeom prst="bentConnector3">
            <a:avLst>
              <a:gd name="adj1" fmla="val 30363"/>
            </a:avLst>
          </a:prstGeom>
          <a:noFill/>
          <a:ln w="6350" cap="flat" cmpd="sng" algn="ctr">
            <a:solidFill>
              <a:schemeClr val="accent1"/>
            </a:solidFill>
            <a:prstDash val="solid"/>
            <a:headEnd type="none"/>
            <a:tailEnd type="triangle" w="med" len="med"/>
          </a:ln>
          <a:effectLst/>
        </p:spPr>
      </p:cxnSp>
      <p:cxnSp>
        <p:nvCxnSpPr>
          <p:cNvPr id="36" name="Connector: Elbow 37"/>
          <p:cNvCxnSpPr>
            <a:extLst>
              <a:ext uri="smNativeData">
                <pr:smNativeData xmlns:pr="smNativeData" xmlns="smNativeData" val="SMDATA_15_rzezYhMAAAAlAAAADgAAAA0AAAAAkAAAAEgAAACQAAAASAAAAAAAAAAAAAAAAA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DSoAAIQcAACKMwAAkx8AABAAAAAmAAAACAAAAP//////////"/>
              </a:ext>
            </a:extLst>
          </p:cNvCxnSpPr>
          <p:nvPr/>
        </p:nvCxnSpPr>
        <p:spPr>
          <a:xfrm rot="10800000">
            <a:off x="6835775" y="4635500"/>
            <a:ext cx="1542415" cy="497205"/>
          </a:xfrm>
          <a:prstGeom prst="bentConnector3">
            <a:avLst>
              <a:gd name="adj1" fmla="val 50000"/>
            </a:avLst>
          </a:prstGeom>
          <a:noFill/>
          <a:ln w="6350" cap="flat" cmpd="sng" algn="ctr">
            <a:solidFill>
              <a:schemeClr val="accent1"/>
            </a:solidFill>
            <a:prstDash val="solid"/>
            <a:headEnd type="none"/>
            <a:tailEnd type="triangle" w="med" len="med"/>
          </a:ln>
          <a:effectLst/>
        </p:spPr>
      </p:cxnSp>
      <p:sp>
        <p:nvSpPr>
          <p:cNvPr id="37" name="TextBox 39"/>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gTQAAL8eAAAmRQAAGiMAABAgAAAmAAAACAAAAP//////////"/>
              </a:ext>
            </a:extLst>
          </p:cNvSpPr>
          <p:nvPr/>
        </p:nvSpPr>
        <p:spPr>
          <a:xfrm>
            <a:off x="8535035" y="4998085"/>
            <a:ext cx="2705735" cy="708025"/>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Seller, Seller’s Attorney, Seller’s related items</a:t>
            </a:r>
            <a:endParaRPr lang="en-us" sz="2000" cap="none">
              <a:latin typeface="Times New Roman" pitchFamily="1" charset="0"/>
              <a:ea typeface="Calibri" pitchFamily="2" charset="0"/>
              <a:cs typeface="Times New Roman" pitchFamily="1" charset="0"/>
            </a:endParaRPr>
          </a:p>
        </p:txBody>
      </p:sp>
      <p:cxnSp>
        <p:nvCxnSpPr>
          <p:cNvPr id="38" name="Connector: Elbow 43"/>
          <p:cNvCxnSpPr>
            <a:extLst>
              <a:ext uri="smNativeData">
                <pr:smNativeData xmlns:pr="smNativeData" xmlns="smNativeData" val="SMDATA_15_rzezYhMAAAAlAAAADgAAAA0AAAAAkAAAAEgAAACQAAAASAAAAAAAAAAAAAAAAgAAAAEAAABQAAAAAAAAAAAAAAA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RyxAV/f38A5+bmA8zMzADAwP8Af39/AAAAAAAAAAAAAAAAAAAAAAAAAAAAIQAAABgAAAAUAAAADSoAABUVAAC5NAAAyBUAABAAAAAmAAAACAAAAP//////////"/>
              </a:ext>
            </a:extLst>
          </p:cNvCxnSpPr>
          <p:nvPr/>
        </p:nvCxnSpPr>
        <p:spPr>
          <a:xfrm rot="10800000" flipV="1">
            <a:off x="6835775" y="3427095"/>
            <a:ext cx="1734820" cy="113665"/>
          </a:xfrm>
          <a:prstGeom prst="bentConnector3">
            <a:avLst>
              <a:gd name="adj1" fmla="val 50000"/>
            </a:avLst>
          </a:prstGeom>
          <a:noFill/>
          <a:ln w="6350" cap="flat" cmpd="sng" algn="ctr">
            <a:solidFill>
              <a:schemeClr val="accent1"/>
            </a:solidFill>
            <a:prstDash val="solid"/>
            <a:headEnd type="none"/>
            <a:tailEnd type="triangle" w="med" len="med"/>
          </a:ln>
          <a:effectLst/>
        </p:spPr>
      </p:cxnSp>
      <p:sp>
        <p:nvSpPr>
          <p:cNvPr id="39" name="TextBox 46"/>
          <p:cNvSpPr>
            <a:extLst>
              <a:ext uri="smNativeData">
                <pr:smNativeData xmlns:pr="smNativeData" xmlns="smNativeData" val="SMDATA_15_rzez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R2AA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uTQAAPURAAA6RwAANBgAABAgAAAmAAAACAAAAP//////////"/>
              </a:ext>
            </a:extLst>
          </p:cNvSpPr>
          <p:nvPr/>
        </p:nvSpPr>
        <p:spPr>
          <a:xfrm>
            <a:off x="8570595" y="2919095"/>
            <a:ext cx="3007995" cy="1015365"/>
          </a:xfrm>
          <a:prstGeom prst="rect">
            <a:avLst/>
          </a:prstGeom>
          <a:noFill/>
          <a:ln>
            <a:noFill/>
          </a:ln>
          <a:effectLst/>
        </p:spPr>
        <p:txBody>
          <a:bodyPr vert="horz" wrap="square" lIns="91440" tIns="45720" rIns="91440" bIns="45720" numCol="1" spcCol="215900" anchor="t"/>
          <a:lstStyle/>
          <a:p>
            <a:pPr>
              <a:defRPr lang="en-us"/>
            </a:pPr>
            <a:r>
              <a:rPr lang="en-us" sz="2000" cap="none">
                <a:latin typeface="Times New Roman" pitchFamily="1" charset="0"/>
                <a:ea typeface="Calibri" pitchFamily="2" charset="0"/>
                <a:cs typeface="Times New Roman" pitchFamily="1" charset="0"/>
              </a:rPr>
              <a:t>Due Diligence Items: Property inspection, title search, survey, reports, etc</a:t>
            </a:r>
            <a:endParaRPr lang="en-us" sz="2000" cap="none">
              <a:latin typeface="Times New Roman" pitchFamily="1" charset="0"/>
              <a:ea typeface="Calibri" pitchFamily="2" charset="0"/>
              <a:cs typeface="Times New Roman" pitchFamily="1" charset="0"/>
            </a:endParaRPr>
          </a:p>
        </p:txBody>
      </p:sp>
      <p:pic>
        <p:nvPicPr>
          <p:cNvPr id="40"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QAB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sp>
        <p:nvSpPr>
          <p:cNvPr id="41"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A328-6698-A055-D64D-9000ED0320C5}" type="slidenum">
              <a:t>2</a:t>
            </a:fld>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LIMITED LIABILITY COMPANY-1</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1wIAAP0JAABXSQAApyQAABAAAAAmAAAACAAAAAEgAAAAAAAA"/>
              </a:ext>
            </a:extLst>
          </p:cNvSpPr>
          <p:nvPr>
            <p:ph type="body" idx="1"/>
          </p:nvPr>
        </p:nvSpPr>
        <p:spPr>
          <a:xfrm>
            <a:off x="461645" y="1623695"/>
            <a:ext cx="11460480" cy="4334510"/>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As explained before, it is a business structure that protects its owners from personal responsibility for </a:t>
            </a:r>
            <a:r>
              <a:t>LLC's debts or liabilities. An </a:t>
            </a:r>
            <a:r>
              <a:t>LLC is a formal partnership arrangement that requires articles of organization to be filed with the state.</a:t>
            </a:r>
          </a:p>
          <a:p>
            <a:pPr>
              <a:defRPr lang="en-us" sz="2000" cap="none">
                <a:latin typeface="Times New Roman" pitchFamily="1" charset="0"/>
                <a:ea typeface="Calibri" pitchFamily="2" charset="0"/>
                <a:cs typeface="Times New Roman" pitchFamily="1" charset="0"/>
              </a:defRPr>
            </a:pPr>
            <a:r>
              <a:t>LLC separates the business assets of the company from the personal assets of the members, insulating the members from the </a:t>
            </a:r>
            <a:r>
              <a:t>LLC’s debts and liabilities</a:t>
            </a:r>
          </a:p>
          <a:p>
            <a:pPr>
              <a:defRPr lang="en-us" sz="2000" cap="none">
                <a:latin typeface="Times New Roman" pitchFamily="1" charset="0"/>
                <a:ea typeface="Calibri" pitchFamily="2" charset="0"/>
                <a:cs typeface="Times New Roman" pitchFamily="1" charset="0"/>
              </a:defRPr>
            </a:pPr>
            <a:r>
              <a:t>Flow-through taxation to the members (</a:t>
            </a:r>
            <a:r>
              <a:t>LLC treated as partnership); therefore, the </a:t>
            </a:r>
            <a:r>
              <a:t>LLC does not pay taxes on the profits directly. Profits and Losses are passed through to members, who report them on their individual tax returns. This avoids double taxation of both the company and its individual members</a:t>
            </a:r>
          </a:p>
          <a:p>
            <a:pPr>
              <a:defRPr lang="en-us" sz="2000" cap="none">
                <a:latin typeface="Times New Roman" pitchFamily="1" charset="0"/>
                <a:ea typeface="Calibri" pitchFamily="2" charset="0"/>
                <a:cs typeface="Times New Roman" pitchFamily="1" charset="0"/>
              </a:defRPr>
            </a:pPr>
            <a:r>
              <a:t>LLC has to file IRS form 1065 (</a:t>
            </a:r>
            <a:r>
              <a:t>LLC treated as partnership) and provide schedule K-1 to the members who use it to file their individual tax returns</a:t>
            </a:r>
          </a:p>
          <a:p>
            <a:pPr>
              <a:defRPr lang="en-us" sz="2000" u="sng" cap="none">
                <a:solidFill>
                  <a:schemeClr val="hlink"/>
                </a:solidFill>
                <a:latin typeface="Times New Roman" pitchFamily="1" charset="0"/>
                <a:ea typeface="Calibri" pitchFamily="2" charset="0"/>
                <a:cs typeface="Times New Roman" pitchFamily="1" charset="0"/>
                <a:hlinkClick r:id="rId3"/>
              </a:defRPr>
            </a:pPr>
            <a:r>
              <a:rPr lang="en-us">
                <a:hlinkClick r:id="rId3"/>
              </a:rPr>
              <a:t>https://</a:t>
            </a:r>
            <a:r>
              <a:rPr lang="en-us">
                <a:hlinkClick r:id="rId3"/>
              </a:rPr>
              <a:t>www.investopedia.com/terms/l/</a:t>
            </a:r>
            <a:r>
              <a:rPr lang="en-us">
                <a:hlinkClick r:id="rId3"/>
              </a:rPr>
              <a:t>llc.asp#citation-15</a:t>
            </a:r>
            <a:endParaRPr lang="en-us">
              <a:hlinkClick r:id="rId3"/>
            </a:endParaRPr>
          </a:p>
          <a:p>
            <a:pPr>
              <a:defRPr lang="en-us" sz="2000" u="sng" cap="none">
                <a:solidFill>
                  <a:schemeClr val="hlink"/>
                </a:solidFill>
                <a:latin typeface="Times New Roman" pitchFamily="1" charset="0"/>
                <a:ea typeface="Calibri" pitchFamily="2" charset="0"/>
                <a:cs typeface="Times New Roman" pitchFamily="1" charset="0"/>
                <a:hlinkClick r:id="rId4"/>
              </a:defRPr>
            </a:pPr>
            <a:r>
              <a:rPr lang="en-us">
                <a:hlinkClick r:id="rId4"/>
              </a:rPr>
              <a:t>https://</a:t>
            </a:r>
            <a:r>
              <a:rPr lang="en-us">
                <a:hlinkClick r:id="rId4"/>
              </a:rPr>
              <a:t>www.irs.gov/pub/</a:t>
            </a:r>
            <a:r>
              <a:rPr lang="en-us">
                <a:hlinkClick r:id="rId4"/>
              </a:rPr>
              <a:t>irs-pdf/</a:t>
            </a:r>
            <a:r>
              <a:rPr lang="en-us">
                <a:hlinkClick r:id="rId4"/>
              </a:rPr>
              <a:t>p3402.pdf</a:t>
            </a:r>
            <a:endParaRPr lang="en-us">
              <a:hlinkClick r:id="rId4"/>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5"/>
              </a:defRPr>
            </a:pPr>
            <a:endParaRPr lang="en-us">
              <a:hlinkClick r:id="rId5"/>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EU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i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6"/>
          <a:stretch>
            <a:fillRect/>
          </a:stretch>
        </p:blipFill>
        <p:spPr>
          <a:xfrm>
            <a:off x="10820400" y="86995"/>
            <a:ext cx="1371600" cy="137160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D3AB-E598-A025-D64D-13709D032046}" type="slidenum">
              <a:t>3</a:t>
            </a:fld>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LIMITED LIABILITY COMPANY-2</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pgIAAP0JAABXSQAAsCUAABAAAAAmAAAACAAAAAEgAAAAAAAA"/>
              </a:ext>
            </a:extLst>
          </p:cNvSpPr>
          <p:nvPr>
            <p:ph type="body" idx="1"/>
          </p:nvPr>
        </p:nvSpPr>
        <p:spPr>
          <a:xfrm>
            <a:off x="430530" y="1623695"/>
            <a:ext cx="11491595" cy="4502785"/>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In Illinois, an </a:t>
            </a:r>
            <a:r>
              <a:t>LLC can be organized as following (similar steps in other states):</a:t>
            </a:r>
          </a:p>
          <a:p>
            <a:pPr>
              <a:defRPr lang="en-us" sz="2000" cap="none">
                <a:latin typeface="Times New Roman" pitchFamily="1" charset="0"/>
                <a:ea typeface="Calibri" pitchFamily="2" charset="0"/>
                <a:cs typeface="Times New Roman" pitchFamily="1" charset="0"/>
              </a:defRPr>
            </a:pPr>
            <a:r>
              <a:t>Choose a registered agent such as </a:t>
            </a:r>
            <a:r>
              <a:rPr lang="en-us" u="sng" cap="none">
                <a:solidFill>
                  <a:schemeClr val="hlink"/>
                </a:solidFill>
                <a:hlinkClick r:id="rId3"/>
              </a:rPr>
              <a:t>https://</a:t>
            </a:r>
            <a:r>
              <a:rPr lang="en-us" u="sng" cap="none">
                <a:solidFill>
                  <a:schemeClr val="hlink"/>
                </a:solidFill>
                <a:hlinkClick r:id="rId3"/>
              </a:rPr>
              <a:t>www.illinoisregisteredagent.net/</a:t>
            </a:r>
            <a:r>
              <a:t>. The registered agent receives service of process notices, government correspondence and compliance-related documents on behalf of the </a:t>
            </a:r>
            <a:r>
              <a:t>LLC</a:t>
            </a:r>
          </a:p>
          <a:p>
            <a:pPr>
              <a:defRPr lang="en-us" sz="2000" cap="none">
                <a:latin typeface="Times New Roman" pitchFamily="1" charset="0"/>
                <a:ea typeface="Calibri" pitchFamily="2" charset="0"/>
                <a:cs typeface="Times New Roman" pitchFamily="1" charset="0"/>
              </a:defRPr>
            </a:pPr>
            <a:r>
              <a:t>File the Articles of Organization with the Secretary of the Illinois State using form </a:t>
            </a:r>
            <a:r>
              <a:t>LLC-5.5 </a:t>
            </a:r>
            <a:r>
              <a:rPr lang="en-us" u="sng" cap="none">
                <a:solidFill>
                  <a:schemeClr val="hlink"/>
                </a:solidFill>
                <a:hlinkClick r:id="rId4"/>
              </a:rPr>
              <a:t>https://</a:t>
            </a:r>
            <a:r>
              <a:rPr lang="en-us" u="sng" cap="none">
                <a:solidFill>
                  <a:schemeClr val="hlink"/>
                </a:solidFill>
                <a:hlinkClick r:id="rId4"/>
              </a:rPr>
              <a:t>www.ilsos.gov/publications/</a:t>
            </a:r>
            <a:r>
              <a:rPr lang="en-us" u="sng" cap="none">
                <a:solidFill>
                  <a:schemeClr val="hlink"/>
                </a:solidFill>
                <a:hlinkClick r:id="rId4"/>
              </a:rPr>
              <a:t>pdf_publications/</a:t>
            </a:r>
            <a:r>
              <a:rPr lang="en-us" u="sng" cap="none">
                <a:solidFill>
                  <a:schemeClr val="hlink"/>
                </a:solidFill>
                <a:hlinkClick r:id="rId4"/>
              </a:rPr>
              <a:t>llc55.pdf</a:t>
            </a:r>
            <a:endParaRPr lang="en-us" u="sng" cap="none">
              <a:solidFill>
                <a:schemeClr val="hlink"/>
              </a:solidFill>
              <a:hlinkClick r:id="rId4"/>
            </a:endParaRPr>
          </a:p>
          <a:p>
            <a:pPr>
              <a:defRPr lang="en-us" sz="2000" cap="none">
                <a:latin typeface="Times New Roman" pitchFamily="1" charset="0"/>
                <a:ea typeface="Calibri" pitchFamily="2" charset="0"/>
                <a:cs typeface="Times New Roman" pitchFamily="1" charset="0"/>
              </a:defRPr>
            </a:pPr>
            <a:r>
              <a:t>Some states require Operating Agreements and others do not. Note that US GROUP HOLDINGS </a:t>
            </a:r>
            <a:r>
              <a:t>LLC will have an Operating Agreement as well as other documents required per Regulation A</a:t>
            </a:r>
          </a:p>
          <a:p>
            <a:pPr>
              <a:defRPr lang="en-us" sz="2000" cap="none">
                <a:latin typeface="Times New Roman" pitchFamily="1" charset="0"/>
                <a:ea typeface="Calibri" pitchFamily="2" charset="0"/>
                <a:cs typeface="Times New Roman" pitchFamily="1" charset="0"/>
              </a:defRPr>
            </a:pPr>
            <a:r>
              <a:t>Obtain an </a:t>
            </a:r>
            <a:r>
              <a:t>EIN from the IRS (Employer Identification Number) at </a:t>
            </a:r>
            <a:r>
              <a:rPr lang="en-us" u="sng" cap="none">
                <a:solidFill>
                  <a:schemeClr val="hlink"/>
                </a:solidFill>
                <a:hlinkClick r:id="rId5"/>
              </a:rPr>
              <a:t>https://</a:t>
            </a:r>
            <a:r>
              <a:rPr lang="en-us" u="sng" cap="none">
                <a:solidFill>
                  <a:schemeClr val="hlink"/>
                </a:solidFill>
                <a:hlinkClick r:id="rId5"/>
              </a:rPr>
              <a:t>www.irs.gov/businesses/small-businesses-self-employed/</a:t>
            </a:r>
            <a:r>
              <a:rPr lang="en-us" u="sng" cap="none">
                <a:solidFill>
                  <a:schemeClr val="hlink"/>
                </a:solidFill>
                <a:hlinkClick r:id="rId5"/>
              </a:rPr>
              <a:t>apply-for-an-employer-identification-number-ein-online</a:t>
            </a:r>
            <a:r>
              <a:t>. The </a:t>
            </a:r>
            <a:r>
              <a:t>EIN is used to open </a:t>
            </a:r>
            <a:r>
              <a:t>LLC’s bank accounts, file tax forms, etc.</a:t>
            </a:r>
          </a:p>
          <a:p>
            <a:pPr>
              <a:defRPr lang="en-us" sz="2000" cap="none">
                <a:latin typeface="Times New Roman" pitchFamily="1" charset="0"/>
                <a:ea typeface="Calibri" pitchFamily="2" charset="0"/>
                <a:cs typeface="Times New Roman" pitchFamily="1" charset="0"/>
              </a:defRPr>
            </a:pPr>
            <a:r>
              <a:t>After filing Articles of Organization, anyone can do a search of the legality of the </a:t>
            </a:r>
            <a:r>
              <a:t>LLC in Illinois at: </a:t>
            </a:r>
            <a:r>
              <a:rPr lang="en-us" u="sng" cap="none">
                <a:solidFill>
                  <a:schemeClr val="hlink"/>
                </a:solidFill>
                <a:hlinkClick r:id="rId6"/>
              </a:rPr>
              <a:t>https://</a:t>
            </a:r>
            <a:r>
              <a:rPr lang="en-us" u="sng" cap="none">
                <a:solidFill>
                  <a:schemeClr val="hlink"/>
                </a:solidFill>
                <a:hlinkClick r:id="rId6"/>
              </a:rPr>
              <a:t>ilsos.gov/departments/business_services/</a:t>
            </a:r>
            <a:r>
              <a:rPr lang="en-us" u="sng" cap="none">
                <a:solidFill>
                  <a:schemeClr val="hlink"/>
                </a:solidFill>
                <a:hlinkClick r:id="rId6"/>
              </a:rPr>
              <a:t>corp.html</a:t>
            </a:r>
            <a:endParaRPr lang="en-us" u="sng" cap="none">
              <a:solidFill>
                <a:schemeClr val="hlink"/>
              </a:solidFill>
              <a:hlinkClick r:id="rId6"/>
            </a:endParaRPr>
          </a:p>
          <a:p>
            <a:pPr>
              <a:defRPr lang="en-us" sz="2000" u="sng" cap="none">
                <a:solidFill>
                  <a:schemeClr val="hlink"/>
                </a:solidFill>
                <a:latin typeface="Times New Roman" pitchFamily="1" charset="0"/>
                <a:ea typeface="Calibri" pitchFamily="2" charset="0"/>
                <a:cs typeface="Times New Roman" pitchFamily="1" charset="0"/>
                <a:hlinkClick r:id="rId7"/>
              </a:defRPr>
            </a:pPr>
            <a:endParaRPr lang="en-us" u="none" cap="none">
              <a:solidFill>
                <a:schemeClr val="tx1"/>
              </a:solidFill>
              <a:hlinkClick r:id="rId7"/>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8"/>
              </a:defRPr>
            </a:pPr>
            <a:endParaRPr lang="en-us">
              <a:hlinkClick r:id="rId8"/>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9"/>
          <a:stretch>
            <a:fillRect/>
          </a:stretch>
        </p:blipFill>
        <p:spPr>
          <a:xfrm>
            <a:off x="10820400" y="86995"/>
            <a:ext cx="1371600" cy="137160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F5E7-A998-A003-D64D-5F56BB03200A}" type="slidenum">
              <a:t>4</a:t>
            </a:fld>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LIMITED LIABILITY COMPANY-3</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qgIAAP0JAABXSQAAYSUAAAAAAAAmAAAACAAAAAEgAAAAAAAA"/>
              </a:ext>
            </a:extLst>
          </p:cNvSpPr>
          <p:nvPr>
            <p:ph type="body" idx="1"/>
          </p:nvPr>
        </p:nvSpPr>
        <p:spPr>
          <a:xfrm>
            <a:off x="433070" y="1623695"/>
            <a:ext cx="11489055" cy="4452620"/>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US GROUP HOLDINGS </a:t>
            </a:r>
            <a:r>
              <a:t>LLC can be search as following:</a:t>
            </a:r>
          </a:p>
          <a:p>
            <a:pPr>
              <a:defRPr lang="en-us" sz="2000" cap="none">
                <a:latin typeface="Times New Roman" pitchFamily="1" charset="0"/>
                <a:ea typeface="Calibri" pitchFamily="2" charset="0"/>
                <a:cs typeface="Times New Roman" pitchFamily="1" charset="0"/>
              </a:defRPr>
            </a:p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3"/>
              </a:defRPr>
            </a:pPr>
            <a:endParaRPr lang="en-us">
              <a:hlinkClick r:id="rId3"/>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AUAI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AAABQ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4"/>
          <a:stretch>
            <a:fillRect/>
          </a:stretch>
        </p:blipFill>
        <p:spPr>
          <a:xfrm>
            <a:off x="10820400" y="86995"/>
            <a:ext cx="1371600" cy="1371600"/>
          </a:xfrm>
          <a:prstGeom prst="rect">
            <a:avLst/>
          </a:prstGeom>
          <a:noFill/>
          <a:ln>
            <a:noFill/>
          </a:ln>
          <a:effectLst/>
        </p:spPr>
      </p:pic>
      <p:pic>
        <p:nvPicPr>
          <p:cNvPr id="16"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fAQ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NwGAACADAAAqz0AAIYpAAAQAAAAJgAAAAgAAAD//////////w=="/>
              </a:ext>
            </a:extLst>
          </p:cNvPicPr>
          <p:nvPr/>
        </p:nvPicPr>
        <p:blipFill>
          <a:blip r:embed="rId5"/>
          <a:stretch>
            <a:fillRect/>
          </a:stretch>
        </p:blipFill>
        <p:spPr>
          <a:xfrm>
            <a:off x="1115060" y="2032000"/>
            <a:ext cx="8909685" cy="4718050"/>
          </a:xfrm>
          <a:prstGeom prst="rect">
            <a:avLst/>
          </a:prstGeom>
          <a:noFill/>
          <a:ln>
            <a:noFill/>
          </a:ln>
          <a:effectLst/>
        </p:spPr>
      </p:pic>
      <p:sp>
        <p:nvSpPr>
          <p:cNvPr id="17"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9FE5-AB98-A069-D64D-5D3CD1032008}" type="slidenum">
              <a:t>5</a:t>
            </a:fld>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LIMITED LIABILITY COMPANY-4</a:t>
            </a:r>
          </a:p>
        </p:txBody>
      </p:sp>
      <p:grpSp>
        <p:nvGrpSpPr>
          <p:cNvPr id="3" name="Group 3"/>
          <p:cNvGrpSpPr>
            <a:extLst>
              <a:ext uri="smNativeData">
                <pr:smNativeData xmlns:pr="smNativeData" xmlns="smNativeData" val="SMDATA_6_rzezYhMAAAAlAAAAAQAAAA8BAAAAkAAAAEgAAACQAAAASAAAAAAAAAAAAAAAAAAAABcAAAAUAAAAAAAAAAAAAAD/fwAA/38AAAAAAAAJAAAABAAAAEU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AABQ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M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pic>
        <p:nvPicPr>
          <p:cNvPr id="15"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GoLAADWBgAA4j0AANYmAAAAAAAAJgAAAAgAAAD//////////w=="/>
              </a:ext>
            </a:extLst>
          </p:cNvPicPr>
          <p:nvPr/>
        </p:nvPicPr>
        <p:blipFill>
          <a:blip r:embed="rId4"/>
          <a:stretch>
            <a:fillRect/>
          </a:stretch>
        </p:blipFill>
        <p:spPr>
          <a:xfrm>
            <a:off x="1855470" y="1111250"/>
            <a:ext cx="8204200" cy="520192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CCEE-A098-A03A-D64D-566F82032003}" type="slidenum">
              <a:t>6</a:t>
            </a:fld>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LIMITED LIABILITY COMPANY-5</a:t>
            </a:r>
          </a:p>
        </p:txBody>
      </p:sp>
      <p:grpSp>
        <p:nvGrpSpPr>
          <p:cNvPr id="3" name="Group 3"/>
          <p:cNvGrpSpPr>
            <a:extLst>
              <a:ext uri="smNativeData">
                <pr:smNativeData xmlns:pr="smNativeData" xmlns="smNativeData" val="SMDATA_6_rzezYhMAAAAlAAAAAQAAAA8BAAAAkAAAAEgAAACQAAAASAAAAAAAAAAAAAAAAAAAABcAAAAUAAAAAAAAAAAAAAD/fwAA/38AAAAAAAAJAAAABAAAAGgAAAA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AD///8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geG1s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pic>
        <p:nvPicPr>
          <p:cNvPr id="15"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QAB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NUIAAD7BgAA2T8AAAsoAAAAAAAAJgAAAAgAAAD//////////w=="/>
              </a:ext>
            </a:extLst>
          </p:cNvPicPr>
          <p:nvPr/>
        </p:nvPicPr>
        <p:blipFill>
          <a:blip r:embed="rId4"/>
          <a:stretch>
            <a:fillRect/>
          </a:stretch>
        </p:blipFill>
        <p:spPr>
          <a:xfrm>
            <a:off x="1435735" y="1134745"/>
            <a:ext cx="8943340" cy="537464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FDCC-8298-A00B-D64D-745EB3032021}" type="slidenum">
              <a:t>7</a:t>
            </a:fld>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wUAAE0EAADDRQAAzgYAABAAAAAmAAAACAAAAAEgAAAAAAAA"/>
              </a:ext>
            </a:extLst>
          </p:cNvSpPr>
          <p:nvPr>
            <p:ph type="title"/>
          </p:nvPr>
        </p:nvSpPr>
        <p:spPr>
          <a:xfrm>
            <a:off x="824865" y="699135"/>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1065 - 1</a:t>
            </a:r>
          </a:p>
        </p:txBody>
      </p:sp>
      <p:sp>
        <p:nvSpPr>
          <p:cNvPr id="3" name="Content Placeholder 2"/>
          <p:cNvSpPr>
            <a:spLocks noGrp="1" noChangeArrowheads="1"/>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xgIAAP0JAABXSQAALCcAABAAAAAmAAAACAAAAAEgAAAAAAAA"/>
              </a:ext>
            </a:extLst>
          </p:cNvSpPr>
          <p:nvPr>
            <p:ph type="body" idx="1"/>
          </p:nvPr>
        </p:nvSpPr>
        <p:spPr>
          <a:xfrm>
            <a:off x="450850" y="1623695"/>
            <a:ext cx="11471275" cy="4744085"/>
          </a:xfrm>
        </p:spPr>
        <p:txBody>
          <a:bodyPr vert="horz" wrap="square" lIns="91440" tIns="45720" rIns="91440" bIns="45720" numCol="1" spcCol="215900" anchor="t">
            <a:prstTxWarp prst="textNoShape">
              <a:avLst/>
            </a:prstTxWarp>
          </a:bodyPr>
          <a:lstStyle/>
          <a:p>
            <a:pPr>
              <a:defRPr lang="en-us" sz="2000" cap="none">
                <a:latin typeface="Times New Roman" pitchFamily="1" charset="0"/>
                <a:ea typeface="Calibri" pitchFamily="2" charset="0"/>
                <a:cs typeface="Times New Roman" pitchFamily="1" charset="0"/>
              </a:defRPr>
            </a:pPr>
            <a:r>
              <a:t>Form 1065 is an information return used to report income, gains, losses, deductions, credits and other information from the operation of the </a:t>
            </a:r>
            <a:r>
              <a:t>LLC treated as a partnership. Generally, a </a:t>
            </a:r>
            <a:r>
              <a:t>LLC treated as a partnership does not pay tax on its income but passes through any profits or losses to its members</a:t>
            </a:r>
          </a:p>
          <a:p>
            <a:pPr>
              <a:defRPr lang="en-us" sz="2000" cap="none">
                <a:latin typeface="Times New Roman" pitchFamily="1" charset="0"/>
                <a:ea typeface="Calibri" pitchFamily="2" charset="0"/>
                <a:cs typeface="Times New Roman" pitchFamily="1" charset="0"/>
              </a:defRPr>
            </a:pPr>
            <a:r>
              <a:t>We will use a real world example with numbers to show the concepts of Form 1065 for an </a:t>
            </a:r>
            <a:r>
              <a:t>LLC that owns a multi-family real estate property</a:t>
            </a:r>
          </a:p>
          <a:p>
            <a:pPr>
              <a:defRPr lang="en-us" sz="2000" cap="none">
                <a:latin typeface="Times New Roman" pitchFamily="1" charset="0"/>
                <a:ea typeface="Calibri" pitchFamily="2" charset="0"/>
                <a:cs typeface="Times New Roman" pitchFamily="1" charset="0"/>
              </a:defRPr>
            </a:pPr>
            <a:r>
              <a:t>Due to confidentiality, only the profit and loss statements pages will be shown, other sensitive information such as property address, party who prepared profit and loss statements, etc will not be shown to the general public. If you would like to verify the information further of this real world example please contact us</a:t>
            </a:r>
          </a:p>
          <a:p>
            <a:pPr>
              <a:defRPr lang="en-us" sz="2000" cap="none">
                <a:latin typeface="Times New Roman" pitchFamily="1" charset="0"/>
                <a:ea typeface="Calibri" pitchFamily="2" charset="0"/>
                <a:cs typeface="Times New Roman" pitchFamily="1" charset="0"/>
              </a:defRPr>
            </a:pPr>
            <a:r>
              <a:t>The real world example does not necessarily represent the type of property we will pursue for our acquisitions</a:t>
            </a:r>
          </a:p>
          <a:p>
            <a:pPr>
              <a:defRPr lang="en-us" sz="2000" u="sng" cap="none">
                <a:solidFill>
                  <a:schemeClr val="hlink"/>
                </a:solidFill>
                <a:latin typeface="Times New Roman" pitchFamily="1" charset="0"/>
                <a:ea typeface="Calibri" pitchFamily="2" charset="0"/>
                <a:cs typeface="Times New Roman" pitchFamily="1" charset="0"/>
                <a:hlinkClick r:id="rId3"/>
              </a:defRPr>
            </a:pPr>
            <a:r>
              <a:rPr lang="en-us">
                <a:hlinkClick r:id="rId3"/>
              </a:rPr>
              <a:t>https://</a:t>
            </a:r>
            <a:r>
              <a:rPr lang="en-us">
                <a:hlinkClick r:id="rId3"/>
              </a:rPr>
              <a:t>www.irs.gov/pub/</a:t>
            </a:r>
            <a:r>
              <a:rPr lang="en-us">
                <a:hlinkClick r:id="rId3"/>
              </a:rPr>
              <a:t>irs-pdf/</a:t>
            </a:r>
            <a:r>
              <a:rPr lang="en-us">
                <a:hlinkClick r:id="rId3"/>
              </a:rPr>
              <a:t>f1065.pdf</a:t>
            </a:r>
            <a:endParaRPr lang="en-us">
              <a:hlinkClick r:id="rId3"/>
            </a:endParaRPr>
          </a:p>
          <a:p>
            <a:pPr>
              <a:defRPr lang="en-us" sz="2000" u="sng" cap="none">
                <a:solidFill>
                  <a:schemeClr val="hlink"/>
                </a:solidFill>
                <a:latin typeface="Times New Roman" pitchFamily="1" charset="0"/>
                <a:ea typeface="Calibri" pitchFamily="2" charset="0"/>
                <a:cs typeface="Times New Roman" pitchFamily="1" charset="0"/>
                <a:hlinkClick r:id="rId3"/>
              </a:defRPr>
            </a:pPr>
            <a:r>
              <a:rPr lang="en-us">
                <a:hlinkClick r:id="rId3"/>
              </a:rPr>
              <a:t>https://</a:t>
            </a:r>
            <a:r>
              <a:rPr lang="en-us">
                <a:hlinkClick r:id="rId3"/>
              </a:rPr>
              <a:t>www.irs.gov/pub/</a:t>
            </a:r>
            <a:r>
              <a:rPr lang="en-us">
                <a:hlinkClick r:id="rId3"/>
              </a:rPr>
              <a:t>irs-pdf/</a:t>
            </a:r>
            <a:r>
              <a:rPr lang="en-us">
                <a:hlinkClick r:id="rId3"/>
              </a:rPr>
              <a:t>i1065.pdf</a:t>
            </a:r>
            <a:endParaRPr lang="en-us" cap="none">
              <a:hlinkClick r:id="rId4"/>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5"/>
              </a:defRPr>
            </a:pPr>
            <a:endParaRPr lang="en-us">
              <a:hlinkClick r:id="rId5"/>
            </a:endParaRPr>
          </a:p>
          <a:p>
            <a:pPr>
              <a:defRPr lang="en-us" sz="2000" cap="none">
                <a:latin typeface="Times New Roman" pitchFamily="1" charset="0"/>
                <a:ea typeface="Calibri" pitchFamily="2" charset="0"/>
                <a:cs typeface="Times New Roman" pitchFamily="1" charset="0"/>
              </a:defRPr>
            </a:pPr>
          </a:p>
          <a:p>
            <a:pPr>
              <a:defRPr lang="en-us" sz="2000" u="sng" cap="none">
                <a:solidFill>
                  <a:schemeClr val="hlink"/>
                </a:solidFill>
                <a:latin typeface="Times New Roman" pitchFamily="1" charset="0"/>
                <a:ea typeface="Calibri" pitchFamily="2" charset="0"/>
                <a:cs typeface="Times New Roman" pitchFamily="1" charset="0"/>
                <a:hlinkClick r:id="rId6"/>
              </a:defRPr>
            </a:pPr>
            <a:endParaRPr lang="en-us">
              <a:hlinkClick r:id="rId6"/>
            </a:endParaRPr>
          </a:p>
          <a:p>
            <a:pPr>
              <a:defRPr lang="en-us" sz="2000" cap="none">
                <a:latin typeface="Times New Roman" pitchFamily="1" charset="0"/>
                <a:ea typeface="Calibri" pitchFamily="2" charset="0"/>
                <a:cs typeface="Times New Roman" pitchFamily="1" charset="0"/>
              </a:defRPr>
            </a:pPr>
          </a:p>
        </p:txBody>
      </p:sp>
      <p:grpSp>
        <p:nvGrpSpPr>
          <p:cNvPr id="4" name="Group 3"/>
          <p:cNvGrpSpPr>
            <a:extLst>
              <a:ext uri="smNativeData">
                <pr:smNativeData xmlns:pr="smNativeData" xmlns="smNativeData" val="SMDATA_6_rzezYhMAAAAlAAAAAQAAAA8BAAAAkAAAAEgAAACQAAAASAAAAAAAAAAAAAAAAAAAABcAAAAUAAAAAAAAAAAAAAD/fwAA/38AAAAAAAAJAAAABAAAAPv///8fAAAAVAAAAAAAAAAAAAAAAAAAAAAAAAAAAAAAAAAAAAAAAAAAAAAAAAAAAAAAAAAAAAAAAAAAAAAAAAAAAAAAAAAAAAAAAAAAAAAAAAAAAAAAAAAAAAAAAAAAACEAAAAYAAAAFAAAAK4WAABGBwAAUjQAAJwIAAAQAAAAJgAAAAgAAAD/////AAAAAA=="/>
              </a:ext>
            </a:extLst>
          </p:cNvGrpSpPr>
          <p:nvPr/>
        </p:nvGrpSpPr>
        <p:grpSpPr>
          <a:xfrm>
            <a:off x="3686810" y="1182370"/>
            <a:ext cx="4818380" cy="217170"/>
            <a:chOff x="3686810" y="1182370"/>
            <a:chExt cx="4818380" cy="217170"/>
          </a:xfrm>
        </p:grpSpPr>
        <p:sp>
          <p:nvSpPr>
            <p:cNvPr id="10"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yMAAEYHAAAXJgAAnAgAAAAAAAAmAAAACAAAAP//////////"/>
                </a:ext>
              </a:extLst>
            </p:cNvSpPr>
            <p:nvPr/>
          </p:nvSpPr>
          <p:spPr>
            <a:xfrm>
              <a:off x="5848985" y="118237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5" name="Group 5"/>
            <p:cNvGrpSpPr>
              <a:extLst>
                <a:ext uri="smNativeData">
                  <pr:smNativeData xmlns:pr="smNativeData" xmlns="smNativeData" val="SMDATA_6_rzezYhMAAAAlAAAAAQAAAA8BAAAAkAAAAEgAAACQAAAASAAAAAAAAAAAAAAAAAAAABcAAAAUAAAAAAAAAAAAAAD/fwAA/38AAAAAAAAJAAAABAAAAAcAAAAfAAAAVAAAAAAAAAAAAAAAAAAAAAAAAAAAAAAAAAAAAAAAAAAAAAAAAAAAAAAAAAAAAAAAAAAAAAAAAAAAAAAAAAAAAAAAAAAAAAAAAAAAAAAAAAAAAAAAAAAAACEAAAAYAAAAFAAAAK4WAACPBwAAUjQAAGcIAAAAAAAAJgAAAAgAAAD/////AAAAAA=="/>
                </a:ext>
              </a:extLst>
            </p:cNvGrpSpPr>
            <p:nvPr/>
          </p:nvGrpSpPr>
          <p:grpSpPr>
            <a:xfrm>
              <a:off x="3686810" y="1228725"/>
              <a:ext cx="4818380" cy="137160"/>
              <a:chOff x="3686810" y="1228725"/>
              <a:chExt cx="4818380" cy="137160"/>
            </a:xfrm>
          </p:grpSpPr>
          <p:sp>
            <p:nvSpPr>
              <p:cNvPr id="9"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rhYAAI8HAACGIAAAZwgAAAAAAAAmAAAACAAAAP//////////"/>
                  </a:ext>
                </a:extLst>
              </p:cNvSpPr>
              <p:nvPr/>
            </p:nvSpPr>
            <p:spPr>
              <a:xfrm>
                <a:off x="3686810" y="122872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8"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eioAAI8HAABSNAAAZwgAAAAAAAAmAAAACAAAAP//////////"/>
                  </a:ext>
                </a:extLst>
              </p:cNvSpPr>
              <p:nvPr/>
            </p:nvSpPr>
            <p:spPr>
              <a:xfrm>
                <a:off x="6904990" y="122872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AAAI8HAABpKgAAZwgAAAAAAAAmAAAACAAAAP//////////"/>
                  </a:ext>
                </a:extLst>
              </p:cNvSpPr>
              <p:nvPr/>
            </p:nvSpPr>
            <p:spPr>
              <a:xfrm>
                <a:off x="5293995" y="122872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cCUAAJQHAAArJgAAUAgAAAAAAAAmAAAACAAAAP//////////"/>
                  </a:ext>
                </a:extLst>
              </p:cNvSpPr>
              <p:nvPr/>
            </p:nvSpPr>
            <p:spPr>
              <a:xfrm>
                <a:off x="6085840" y="123190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1"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3"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4"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5"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7"/>
          <a:stretch>
            <a:fillRect/>
          </a:stretch>
        </p:blipFill>
        <p:spPr>
          <a:xfrm>
            <a:off x="10820400" y="86995"/>
            <a:ext cx="1371600" cy="1371600"/>
          </a:xfrm>
          <a:prstGeom prst="rect">
            <a:avLst/>
          </a:prstGeom>
          <a:noFill/>
          <a:ln>
            <a:noFill/>
          </a:ln>
          <a:effectLst/>
        </p:spPr>
      </p:pic>
      <p:sp>
        <p:nvSpPr>
          <p:cNvPr id="16"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F102-4C98-A007-D64D-BA52BF0320EF}" type="slidenum">
              <a:t/>
            </a:fld>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QUAAOACAAC1RQAAYQUAABAAAAAmAAAACAAAAAEgAAAAAAAA"/>
              </a:ext>
            </a:extLst>
          </p:cNvSpPr>
          <p:nvPr>
            <p:ph type="title"/>
          </p:nvPr>
        </p:nvSpPr>
        <p:spPr>
          <a:xfrm>
            <a:off x="815975" y="467360"/>
            <a:ext cx="10515600" cy="407035"/>
          </a:xfrm>
        </p:spPr>
        <p:txBody>
          <a:bodyPr vert="horz" wrap="square" lIns="91440" tIns="45720" rIns="91440" bIns="45720" numCol="1" spcCol="215900" anchor="ctr">
            <a:prstTxWarp prst="textNoShape">
              <a:avLst/>
            </a:prstTxWarp>
          </a:bodyPr>
          <a:lstStyle/>
          <a:p>
            <a:pPr algn="ctr">
              <a:defRPr lang="en-us" sz="3600" cap="none">
                <a:solidFill>
                  <a:srgbClr val="002868"/>
                </a:solidFill>
                <a:latin typeface="Times New Roman" pitchFamily="1" charset="0"/>
                <a:ea typeface="Calibri Light" pitchFamily="2" charset="0"/>
                <a:cs typeface="Times New Roman" pitchFamily="1" charset="0"/>
              </a:defRPr>
            </a:pPr>
            <a:r>
              <a:t>FORM 1065 - 2</a:t>
            </a:r>
          </a:p>
        </p:txBody>
      </p:sp>
      <p:grpSp>
        <p:nvGrpSpPr>
          <p:cNvPr id="3" name="Group 3"/>
          <p:cNvGrpSpPr>
            <a:extLst>
              <a:ext uri="smNativeData">
                <pr:smNativeData xmlns:pr="smNativeData" xmlns="smNativeData" val="SMDATA_6_rzezYhMAAAAlAAAAAQAAAA8BAAAAkAAAAEgAAACQAAAASAAAAAAAAAAAAAAAAAAAABcAAAAUAAAAAAAAAAAAAAD/fwAA/38AAAAAAAAJAAAABAAAAAAAAAAfAAAAVAAAAAAAAAAAAAAAAAAAAAAAAAAAAAAAAAAAAAAAAAAAAAAAAAAAAAAAAAAAAAAAAAAAAAAAAAAAAAAAAAAAAAAAAAAAAAAAAAAAAAAAAAAAAAAAAAAAACEAAAAYAAAAFAAAAFAWAAA0BQAA9DMAAIoGAAAQAAAAJgAAAAgAAAD/////AAAAAA=="/>
              </a:ext>
            </a:extLst>
          </p:cNvGrpSpPr>
          <p:nvPr/>
        </p:nvGrpSpPr>
        <p:grpSpPr>
          <a:xfrm>
            <a:off x="3627120" y="845820"/>
            <a:ext cx="4818380" cy="217170"/>
            <a:chOff x="3627120" y="845820"/>
            <a:chExt cx="4818380" cy="217170"/>
          </a:xfrm>
        </p:grpSpPr>
        <p:sp>
          <p:nvSpPr>
            <p:cNvPr id="9" name="Text Box 2"/>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J/f38A5+bmA8zMzADAwP8Af39/AAAAAAAAAAAAAAAAAAAAAAAAAAAAIQAAABgAAAAUAAAAnSMAADQFAAC5JQAAigYAAAAAAAAmAAAACAAAAP//////////"/>
                </a:ext>
              </a:extLst>
            </p:cNvSpPr>
            <p:nvPr/>
          </p:nvSpPr>
          <p:spPr>
            <a:xfrm>
              <a:off x="5789295" y="845820"/>
              <a:ext cx="342900" cy="217170"/>
            </a:xfrm>
            <a:prstGeom prst="rect">
              <a:avLst/>
            </a:prstGeom>
            <a:solidFill>
              <a:srgbClr val="FFFFFF"/>
            </a:solidFill>
            <a:ln>
              <a:noFill/>
            </a:ln>
            <a:effectLst/>
          </p:spPr>
          <p:txBody>
            <a:bodyPr vert="horz" wrap="square" lIns="91440" tIns="45720" rIns="91440" bIns="45720" numCol="1" spcCol="215900" anchor="t"/>
            <a:lstStyle/>
            <a:p>
              <a:pPr marL="0" marR="0">
                <a:lnSpc>
                  <a:spcPct val="107000"/>
                </a:lnSpc>
                <a:spcBef>
                  <a:spcPts val="0"/>
                </a:spcBef>
                <a:spcAft>
                  <a:spcPts val="800"/>
                </a:spcAft>
                <a:defRPr lang="en-us"/>
              </a:pPr>
              <a:r>
                <a:rPr lang="en-us" sz="900" cap="none">
                  <a:latin typeface="Times New Roman" pitchFamily="1" charset="0"/>
                  <a:ea typeface="Calibri" pitchFamily="2" charset="0"/>
                  <a:cs typeface="Times New Roman" pitchFamily="1" charset="0"/>
                </a:rPr>
                <a:t>50</a:t>
              </a:r>
              <a:endParaRPr lang="en-us" sz="1100" cap="none"/>
            </a:p>
          </p:txBody>
        </p:sp>
        <p:grpSp>
          <p:nvGrpSpPr>
            <p:cNvPr id="4" name="Group 5"/>
            <p:cNvGrpSpPr>
              <a:extLst>
                <a:ext uri="smNativeData">
                  <pr:smNativeData xmlns:pr="smNativeData" xmlns="smNativeData" val="SMDATA_6_rzezYhMAAAAlAAAAAQAAAA8BAAAAkAAAAEgAAACQAAAASAAAAAAAAAAAAAAAAAAAABcAAAAUAAAAAAAAAAAAAAD/fwAA/38AAAAAAAAJAAAABAAAAP////8fAAAAVAAAAAAAAAAAAAAAAAAAAAAAAAAAAAAAAAAAAAAAAAAAAAAAAAAAAAAAAAAAAAAAAAAAAAAAAAAAAAAAAAAAAAAAAAAAAAAAAAAAAAAAAAAAAAAAAAAAACEAAAAYAAAAFAAAAFAWAAB9BQAA9DMAAFUGAAAAAAAAJgAAAAgAAAD/////AAAAAA=="/>
                </a:ext>
              </a:extLst>
            </p:cNvGrpSpPr>
            <p:nvPr/>
          </p:nvGrpSpPr>
          <p:grpSpPr>
            <a:xfrm>
              <a:off x="3627120" y="892175"/>
              <a:ext cx="4818380" cy="137160"/>
              <a:chOff x="3627120" y="892175"/>
              <a:chExt cx="4818380" cy="137160"/>
            </a:xfrm>
          </p:grpSpPr>
          <p:sp>
            <p:nvSpPr>
              <p:cNvPr id="8" name="Rectangle 6"/>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AAAAAJ/f38A5+bmA8zMzADAwP8Af39/AAAAAAAAAAAAAAAAAAAAAAAAAAAAIQAAABgAAAAUAAAAUBYAAH0FAAAoIAAAVQYAAAAAAAAmAAAACAAAAP//////////"/>
                  </a:ext>
                </a:extLst>
              </p:cNvSpPr>
              <p:nvPr/>
            </p:nvSpPr>
            <p:spPr>
              <a:xfrm>
                <a:off x="3627120" y="892175"/>
                <a:ext cx="1600200" cy="137160"/>
              </a:xfrm>
              <a:prstGeom prst="rect">
                <a:avLst/>
              </a:prstGeom>
              <a:solidFill>
                <a:srgbClr val="E20000"/>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7" name="Rectangle 7"/>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AAAJ/f38A5+bmA8zMzADAwP8Af39/AAAAAAAAAAAAAAAAAAAAAAAAAAAAIQAAABgAAAAUAAAAHCoAAH0FAAD0MwAAVQYAAAAAAAAmAAAACAAAAP//////////"/>
                  </a:ext>
                </a:extLst>
              </p:cNvSpPr>
              <p:nvPr/>
            </p:nvSpPr>
            <p:spPr>
              <a:xfrm>
                <a:off x="6845300" y="892175"/>
                <a:ext cx="1600200" cy="137160"/>
              </a:xfrm>
              <a:prstGeom prst="rect">
                <a:avLst/>
              </a:prstGeom>
              <a:solidFill>
                <a:srgbClr val="002868"/>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6" name="Rectangle 8"/>
              <p:cNvSpPr>
                <a:extLst>
                  <a:ext uri="smNativeData">
                    <pr:smNativeData xmlns:pr="smNativeData" xmlns="smNativeData" val="SMDATA_15_rzez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MyAAAH0FAAALKgAAVQYAAAAAAAAmAAAACAAAAP//////////"/>
                  </a:ext>
                </a:extLst>
              </p:cNvSpPr>
              <p:nvPr/>
            </p:nvSpPr>
            <p:spPr>
              <a:xfrm>
                <a:off x="5234305" y="892175"/>
                <a:ext cx="1600200" cy="13716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sp>
            <p:nvSpPr>
              <p:cNvPr id="5" name="Star: 5 Points 9"/>
              <p:cNvSpPr>
                <a:extLst>
                  <a:ext uri="smNativeData">
                    <pr:smNativeData xmlns:pr="smNativeData" xmlns="smNativeData" val="SMDATA_15_rzezYhMAAAAlAAAAkwEAAA0AAAAAkAAAAEgAAACQAAAASAAAAAAAAAABAAAAAAAAAAEAAABQAAAAi1QYWwhy2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F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EiUAAIIFAADNJQAAPgYAAAAAAAAmAAAACAAAAP//////////"/>
                  </a:ext>
                </a:extLst>
              </p:cNvSpPr>
              <p:nvPr/>
            </p:nvSpPr>
            <p:spPr>
              <a:xfrm>
                <a:off x="6026150" y="895350"/>
                <a:ext cx="118745" cy="119380"/>
              </a:xfrm>
              <a:prstGeom prst="star5">
                <a:avLst/>
              </a:prstGeom>
              <a:noFill/>
              <a:ln w="3175" cap="flat" cmpd="sng" algn="ctr">
                <a:solidFill>
                  <a:schemeClr val="tx1"/>
                </a:solidFill>
                <a:prstDash val="solid"/>
                <a:headEnd type="none"/>
                <a:tailEnd type="none"/>
              </a:ln>
              <a:effectLst/>
            </p:spPr>
            <p:txBody>
              <a:bodyPr vert="horz" wrap="square" lIns="91440" tIns="45720" rIns="91440" bIns="45720" numCol="1" spcCol="215900" anchor="ctr"/>
              <a:lstStyle/>
              <a:p>
                <a:pPr>
                  <a:defRPr lang="en-us" cap="none">
                    <a:solidFill>
                      <a:srgbClr val="FFFFFF"/>
                    </a:solidFill>
                  </a:defRPr>
                </a:pPr>
              </a:p>
            </p:txBody>
          </p:sp>
        </p:grpSp>
      </p:grpSp>
      <p:sp>
        <p:nvSpPr>
          <p:cNvPr id="10" name="Diagonal Stripe 12"/>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6////2QmAADrSgAAMCoAABAAAAAmAAAACAAAAP//////////"/>
              </a:ext>
            </a:extLst>
          </p:cNvSpPr>
          <p:nvPr/>
        </p:nvSpPr>
        <p:spPr>
          <a:xfrm rot="10800000">
            <a:off x="-13335" y="624078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1" name="Diagonal Stripe 14"/>
          <p:cNvSpPr>
            <a:extLst>
              <a:ext uri="smNativeData">
                <pr:smNativeData xmlns:pr="smNativeData" xmlns="smNativeData" val="SMDATA_15_rzezYhMAAAAlAAAAjAAAAA0AAAAAkAAAAEgAAACQAAAASAAAAAAAAAABAAAAAAAAAAEAAABQAAAAAAAAAAAA4D8AAAAAAADgPwAAAAAAAOA/AAAAAAAA4D8AAAAAAADgPwAAAAAAAOA/AAAAAAAA4D8AAAAAAADgPwAAAAAAAOA/AAAAAAAA4D8CAAAAjAAAAAEAAAAAAAAAAChoAP///wgAAAAAAAAAAAAAAAAAAAAAAAAAAAAAAAAAAAAAZAAAAAEAAABAAAAAAAAAAAAAAAAAAAAAAAAAAAAAAAAAAAAAAAAAAAAAAAAAAAAAAAAAAAAAAAAAAAAAAAAAAAAAAAAAAAAAAAAAAAAAAAAAAAAAAAAAAAAAAAAAAAAAFAAAADwAAAABAAAAAAAAAAAo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hoAP///wEAAAAAAAAAAAAAAAAAAAAAAAAAAAAAAAAAAAAAAAAAAAAoaAB/f38A5+bmA8zMzADAwP8Af39/AAAAAAAAAAAAAAAAAAAAAAAAAAAAIQAAABgAAAAUAAAA//////T/////SgAAwAMAABAAAAAmAAAACAAAAP//////////"/>
              </a:ext>
            </a:extLst>
          </p:cNvSpPr>
          <p:nvPr/>
        </p:nvSpPr>
        <p:spPr>
          <a:xfrm>
            <a:off x="-635" y="-7620"/>
            <a:ext cx="12192000" cy="617220"/>
          </a:xfrm>
          <a:prstGeom prst="diagStripe">
            <a:avLst>
              <a:gd name="adj" fmla="val 50000"/>
            </a:avLst>
          </a:prstGeom>
          <a:solidFill>
            <a:srgbClr val="002868"/>
          </a:solidFill>
          <a:ln w="12700" cap="flat" cmpd="sng" algn="ctr">
            <a:solidFill>
              <a:srgbClr val="002868"/>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endParaRPr lang="en-us" cap="none">
              <a:solidFill>
                <a:schemeClr val="tx1"/>
              </a:solidFill>
            </a:endParaRPr>
          </a:p>
        </p:txBody>
      </p:sp>
      <p:sp>
        <p:nvSpPr>
          <p:cNvPr id="12" name="Right Triangle 15"/>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vjAAABEpAADrSgAAJioAABAAAAAmAAAACAAAAP//////////"/>
              </a:ext>
            </a:extLst>
          </p:cNvSpPr>
          <p:nvPr/>
        </p:nvSpPr>
        <p:spPr>
          <a:xfrm flipH="1">
            <a:off x="7923530" y="6675755"/>
            <a:ext cx="4255135" cy="175895"/>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sp>
        <p:nvSpPr>
          <p:cNvPr id="13" name="Right Triangle 16"/>
          <p:cNvSpPr>
            <a:extLst>
              <a:ext uri="smNativeData">
                <pr:smNativeData xmlns:pr="smNativeData" xmlns="smNativeData" val="SMDATA_15_rzezYhMAAAAlAAAAawAAAA0AAAAAkAAAAEgAAACQAAAASAAAAAAAAAABAAAAAAAAAAEAAABQAAAAAAAAAAAA4D8AAAAAAADgPwAAAAAAAOA/AAAAAAAA4D8AAAAAAADgPwAAAAAAAOA/AAAAAAAA4D8AAAAAAADgPwAAAAAAAOA/AAAAAAAA4D8CAAAAjAAAAAEAAAAAAAAA4gAAAP///wgAAAAAAAAAAAAAAAAAAAAAAAAAAAAAAAAAAAAAZAAAAAEAAABAAAAAAAAAAAAAAAAAAAAAAAAAAAAAAAAAAAAAAAAAAAAAAAAAAAAAAAAAAAAAAAAAAAAAAAAAAAAAAAAAAAAAAAAAAAAAAAAAAAAAAAAAAAAAAAAAAAAAFAAAADwAAAABAAAAAAAAAOIAAA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4gAAAP///wEAAAAAAAAAAAAAAAAAAAAAAAAAAAAAAAAAAAAAAAAAAOIAAAB/f38A5+bmA8zMzADAwP8Af39/AAAAAAAAAAAAAAAAAAAAAAAAAAAAIQAAABgAAAAUAAAA6/////T///8YGgAACAEAABAAAAAmAAAACAAAAP//////////"/>
              </a:ext>
            </a:extLst>
          </p:cNvSpPr>
          <p:nvPr/>
        </p:nvSpPr>
        <p:spPr>
          <a:xfrm rot="10800000" flipH="1">
            <a:off x="-13335" y="-7620"/>
            <a:ext cx="4255135" cy="175260"/>
          </a:xfrm>
          <a:prstGeom prst="rtTriangle">
            <a:avLst/>
          </a:prstGeom>
          <a:solidFill>
            <a:srgbClr val="E20000"/>
          </a:solidFill>
          <a:ln w="12700" cap="flat" cmpd="sng" algn="ctr">
            <a:solidFill>
              <a:srgbClr val="E20000"/>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defRPr>
            </a:pPr>
          </a:p>
        </p:txBody>
      </p:sp>
      <p:pic>
        <p:nvPicPr>
          <p:cNvPr id="14" name="Picture1"/>
          <p:cNvPicPr>
            <a:extLst>
              <a:ext uri="smNativeData">
                <pr:smNativeData xmlns:pr="smNativeData" xmlns="smNativeData" val="SMDATA_17_rzezYh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JBCAACJAAAAAEsAAPkIAAAQAAAAJgAAAAgAAAD//////////w=="/>
              </a:ext>
            </a:extLst>
          </p:cNvPicPr>
          <p:nvPr/>
        </p:nvPicPr>
        <p:blipFill>
          <a:blip r:embed="rId3"/>
          <a:stretch>
            <a:fillRect/>
          </a:stretch>
        </p:blipFill>
        <p:spPr>
          <a:xfrm>
            <a:off x="10820400" y="86995"/>
            <a:ext cx="1371600" cy="1371600"/>
          </a:xfrm>
          <a:prstGeom prst="rect">
            <a:avLst/>
          </a:prstGeom>
          <a:noFill/>
          <a:ln>
            <a:noFill/>
          </a:ln>
          <a:effectLst/>
        </p:spPr>
      </p:pic>
      <p:pic>
        <p:nvPicPr>
          <p:cNvPr id="15" name="Picture2"/>
          <p:cNvPicPr>
            <a:picLocks noChangeAspect="1"/>
            <a:extLst>
              <a:ext uri="smNativeData">
                <pr:smNativeData xmlns:pr="smNativeData" xmlns="smNativeData" val="SMDATA_17_rzezYhMAAAAlAAAAEQAAAC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IQLAACiBgAAekUAAK4pAAAQAAAAJgAAAAgAAAD//////////w=="/>
              </a:ext>
            </a:extLst>
          </p:cNvPicPr>
          <p:nvPr/>
        </p:nvPicPr>
        <p:blipFill>
          <a:blip r:embed="rId4"/>
          <a:stretch>
            <a:fillRect/>
          </a:stretch>
        </p:blipFill>
        <p:spPr>
          <a:xfrm>
            <a:off x="1871980" y="1078230"/>
            <a:ext cx="9422130" cy="5697220"/>
          </a:xfrm>
          <a:prstGeom prst="rect">
            <a:avLst/>
          </a:prstGeom>
          <a:noFill/>
          <a:ln>
            <a:noFill/>
          </a:ln>
          <a:effectLst/>
        </p:spPr>
      </p:pic>
      <p:sp>
        <p:nvSpPr>
          <p:cNvPr id="16" name="Rectangle1"/>
          <p:cNvSpPr>
            <a:extLst>
              <a:ext uri="smNativeData">
                <pr:smNativeData xmlns:pr="smNativeData" xmlns="smNativeData" val="SMDATA_15_rzez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LAIAAP0JAAAtDAAA1RIAABAAAAAmAAAACAAAAP//////////"/>
              </a:ext>
            </a:extLst>
          </p:cNvSpPr>
          <p:nvPr/>
        </p:nvSpPr>
        <p:spPr>
          <a:xfrm>
            <a:off x="353060" y="1623695"/>
            <a:ext cx="1626235" cy="1437640"/>
          </a:xfrm>
          <a:prstGeom prst="rect">
            <a:avLst/>
          </a:prstGeom>
          <a:noFill/>
          <a:ln>
            <a:noFill/>
          </a:ln>
          <a:effectLst/>
        </p:spPr>
        <p:txBody>
          <a:bodyPr vert="horz" wrap="square" lIns="91440" tIns="45720" rIns="91440" bIns="45720" numCol="1" spcCol="215900" anchor="t"/>
          <a:lstStyle/>
          <a:p>
            <a:pPr marL="228600" indent="-228600" defTabSz="914400">
              <a:lnSpc>
                <a:spcPct val="90000"/>
              </a:lnSpc>
              <a:spcBef>
                <a:spcPts val="1000"/>
              </a:spcBef>
              <a:buFont typeface="Arial" pitchFamily="2" charset="0"/>
              <a:buChar char="•"/>
              <a:tabLst/>
              <a:defRPr lang="en-us" sz="2000" cap="none">
                <a:latin typeface="Times New Roman" pitchFamily="1" charset="0"/>
                <a:ea typeface="Calibri" pitchFamily="2" charset="0"/>
                <a:cs typeface="Times New Roman" pitchFamily="1" charset="0"/>
              </a:defRPr>
            </a:pPr>
            <a:r>
              <a:t>Profit and Loss Statements from third party</a:t>
            </a:r>
          </a:p>
        </p:txBody>
      </p:sp>
      <p:sp>
        <p:nvSpPr>
          <p:cNvPr id="17" name="Rectangle2"/>
          <p:cNvSpPr>
            <a:extLst>
              <a:ext uri="smNativeData">
                <pr:smNativeData xmlns:pr="smNativeData" xmlns="smNativeData" val="SMDATA_15_rzezYhMAAAAlAAAAZA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Ao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5+bmA8zMzADAwP8Af39/AAAAAAAAAAAAAAAAAAAAAAAAAAAAIQAAABgAAAAUAAAABBkAAAIHAADpIAAAtSkAABAAAAAmAAAACAAAAP//////////"/>
              </a:ext>
            </a:extLst>
          </p:cNvSpPr>
          <p:nvPr/>
        </p:nvSpPr>
        <p:spPr>
          <a:xfrm>
            <a:off x="4066540" y="1139190"/>
            <a:ext cx="1283335" cy="5640705"/>
          </a:xfrm>
          <a:prstGeom prst="rect">
            <a:avLst/>
          </a:prstGeom>
          <a:noFill/>
          <a:ln w="25400" cap="flat" cmpd="sng" algn="ctr">
            <a:solidFill>
              <a:srgbClr val="FF0000"/>
            </a:solidFill>
            <a:prstDash val="solid"/>
            <a:headEnd type="none"/>
            <a:tailEnd type="none"/>
          </a:ln>
          <a:effectLst/>
        </p:spPr>
      </p:sp>
      <p:sp>
        <p:nvSpPr>
          <p:cNvPr id="18" name="SlideNumberArea1"/>
          <p:cNvSpPr>
            <a:spLocks noGrp="1" noChangeArrowheads="1"/>
            <a:extLst>
              <a:ext uri="smNativeData">
                <pr:smNativeData xmlns:pr="smNativeData" xmlns="smNativeData" val="SMDATA_15_rzezYhMAAAAlAAAAZAAAAA8B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AAAAAAmAAAACAAAAAEAAAAAAAAA"/>
              </a:ext>
            </a:extLst>
          </p:cNvSpPr>
          <p:nvPr>
            <p:ph type="sldNum" sz="quarter" idx="12"/>
          </p:nvPr>
        </p:nvSpPr>
        <p:spPr>
          <a:xfrm>
            <a:off x="8610600" y="6356350"/>
            <a:ext cx="2743200" cy="365125"/>
          </a:xfrm>
        </p:spPr>
        <p:txBody>
          <a:bodyPr/>
          <a:lstStyle/>
          <a:p>
            <a:pPr>
              <a:defRPr lang="en-us"/>
            </a:pPr>
            <a:fld id="{75F59616-5898-A060-D64D-AE35D80320FB}" type="slidenum">
              <a:t>9</a:t>
            </a:fl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1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Carrera, Jonathan</dc:creator>
  <cp:keywords/>
  <dc:description/>
  <cp:lastModifiedBy>jocar</cp:lastModifiedBy>
  <cp:revision>0</cp:revision>
  <dcterms:created xsi:type="dcterms:W3CDTF">2021-09-02T02:22:15Z</dcterms:created>
  <dcterms:modified xsi:type="dcterms:W3CDTF">2022-06-22T15:39:27Z</dcterms:modified>
</cp:coreProperties>
</file>