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notesMasterIdLst>
    <p:notesMasterId r:id="rId6"/>
  </p:notesMasterIdLst>
  <p:sldIdLst>
    <p:sldId id="260" r:id="rId7"/>
    <p:sldId id="271" r:id="rId8"/>
    <p:sldId id="272" r:id="rId9"/>
    <p:sldId id="270" r:id="rId10"/>
    <p:sldId id="274" r:id="rId11"/>
    <p:sldId id="275" r:id="rId12"/>
    <p:sldId id="273" r:id="rId13"/>
  </p:sldIdLst>
  <p:sldSz cx="12192000" cy="6858000"/>
  <p:notesSz cx="6858000" cy="9144000"/>
  <p:defaultTextStyle>
    <a:lvl1pPr marL="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prnPr scaleToFitPaper="1"/>
  <p:showPr showNarration="1">
    <p:penClr>
      <a:srgbClr val="0000FF"/>
    </p:penClr>
  </p:showPr>
  <p:extLst>
    <p:ext uri="smNativeData">
      <pr:smAppRevision xmlns:pr="smNativeData" xmlns="smNativeData" dt="1655912431" val="1046" revOS="4"/>
      <pr:smFileRevision xmlns:pr="smNativeData" xmlns="smNativeData" dt="1655912431" val="101"/>
      <pr:guideOptions xmlns:pr="smNativeData" xmlns="smNativeData" dt="1655912431" snapToBorder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Grid="0">
      <p:cViewPr varScale="1">
        <p:scale>
          <a:sx n="86" d="100"/>
          <a:sy n="86" d="100"/>
        </p:scale>
        <p:origin x="428" y="217"/>
      </p:cViewPr>
    </p:cSldViewPr>
  </p:slideViewPr>
  <p:outlineViewPr>
    <p:cViewPr>
      <p:scale>
        <a:sx n="33" d="100"/>
        <a:sy n="33" d="100"/>
      </p:scale>
      <p:origin x="0" y="0"/>
    </p:cViewPr>
  </p:outlineViewPr>
  <p:sorterViewPr>
    <p:cViewPr>
      <p:scale>
        <a:sx n="16" d="100"/>
        <a:sy n="16" d="100"/>
      </p:scale>
      <p:origin x="0" y="0"/>
    </p:cViewPr>
  </p:sorterViewPr>
  <p:notesViewPr>
    <p:cSldViewPr snapToGrid="0">
      <p:cViewPr>
        <p:scale>
          <a:sx n="86" d="100"/>
          <a:sy n="86" d="100"/>
        </p:scale>
        <p:origin x="428" y="217"/>
      </p:cViewPr>
    </p:cSldViewPr>
  </p:notesViewPr>
  <p:gridSpacing cx="78028800" cy="7802880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notesMasters/_rels/notesMaster1.xml.rels><?xml version="1.0" encoding="UTF-8" standalone="yes" ?>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0AIAABAAAAAmAAAACAAAAD+PAAAAAAAA"/>
              </a:ext>
            </a:extLst>
          </p:cNvSpPr>
          <p:nvPr>
            <p:ph type="hdr" sz="quarter"/>
          </p:nvPr>
        </p:nvSpPr>
        <p:spPr>
          <a:xfrm>
            <a:off x="0" y="0"/>
            <a:ext cx="2971800" cy="457200"/>
          </a:xfrm>
          <a:prstGeom prst="rect">
            <a:avLst/>
          </a:prstGeom>
        </p:spPr>
        <p:txBody>
          <a:bodyPr vert="horz" wrap="square" lIns="91440" tIns="45720" rIns="91440" bIns="45720" numCol="1" spcCol="215900" anchor="t">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3" name="Date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AAAAAAtKgAA0AIAABAAAAAmAAAACAAAAD+PAAAAAAAA"/>
              </a:ext>
            </a:extLst>
          </p:cNvSpPr>
          <p:nvPr>
            <p:ph type="dt" idx="1"/>
          </p:nvPr>
        </p:nvSpPr>
        <p:spPr>
          <a:xfrm>
            <a:off x="3884295" y="0"/>
            <a:ext cx="2971800" cy="457200"/>
          </a:xfrm>
          <a:prstGeom prst="rect">
            <a:avLst/>
          </a:prstGeom>
        </p:spPr>
        <p:txBody>
          <a:bodyPr vert="horz" wrap="square" lIns="91440" tIns="45720" rIns="91440" bIns="45720" numCol="1" spcCol="215900" anchor="t">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
        <p:nvSpPr>
          <p:cNvPr id="4" name="Slide Image Placeholder 3"/>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W5vV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CAcAADgEAAAoIwAAUBkAABAAAAAmAAAACAAAAL8PAAD/HwAA"/>
              </a:ext>
            </a:extLst>
          </p:cNvSpPr>
          <p:nvPr>
            <p:ph type="sldImg" idx="2"/>
          </p:nvPr>
        </p:nvSpPr>
        <p:spPr>
          <a:xfrm>
            <a:off x="1143000" y="685800"/>
            <a:ext cx="4572000" cy="34290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pPr>
              <a:defRPr lang="en-us"/>
            </a:pPr>
          </a:p>
          <a:p>
            <a:pPr>
              <a:defRPr lang="en-us"/>
            </a:pPr>
          </a:p>
        </p:txBody>
      </p:sp>
      <p:sp>
        <p:nvSpPr>
          <p:cNvPr id="5" name="Notes Placeholder 4"/>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D8PAAD/HwAA"/>
              </a:ext>
            </a:extLst>
          </p:cNvSpPr>
          <p:nvPr>
            <p:ph type="body" idx="3"/>
          </p:nvPr>
        </p:nvSpPr>
        <p:spPr>
          <a:xfrm>
            <a:off x="685800" y="4343400"/>
            <a:ext cx="5486400" cy="4114800"/>
          </a:xfrm>
          <a:prstGeom prst="rect">
            <a:avLst/>
          </a:prstGeom>
          <a:noFill/>
          <a:ln>
            <a:noFill/>
          </a:ln>
        </p:spPr>
        <p:txBody>
          <a:bodyPr vert="horz" wrap="square" lIns="91440" tIns="45720" rIns="91440" bIns="45720" numCol="1" spcCol="215900" anchor="t">
            <a:prstTxWarp prst="textNoShape">
              <a:avLst/>
            </a:prstTxWarp>
          </a:bodyPr>
          <a:lstStyle/>
          <a:p>
            <a:pPr>
              <a:defRPr lang="en-us"/>
            </a:pPr>
          </a:p>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Footer Placeholder 5"/>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G01AABIEgAAPTgAABAAAAAmAAAACAAAAL+PAAD/HwAA"/>
              </a:ext>
            </a:extLst>
          </p:cNvSpPr>
          <p:nvPr>
            <p:ph type="ftr" sz="quarter" idx="4"/>
          </p:nvPr>
        </p:nvSpPr>
        <p:spPr>
          <a:xfrm>
            <a:off x="0"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7" name="Slide Number Placeholder 6"/>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L+PAAD/HwAA"/>
              </a:ext>
            </a:extLst>
          </p:cNvSpPr>
          <p:nvPr>
            <p:ph type="sldNum" sz="quarter" idx="5"/>
          </p:nvPr>
        </p:nvSpPr>
        <p:spPr>
          <a:xfrm>
            <a:off x="3884295"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Tree>
  </p:cSld>
  <p:clrMap bg1="lt1" tx1="dk1" bg2="lt2" tx2="dk2" accent1="accent1" accent2="accent2" accent3="accent3" accent4="accent4" accent5="accent5" accent6="accent6" hlink="hlink" folHlink="folHlink"/>
  <p:hf sldNum="0" hdr="0" ftr="0" dt="0"/>
  <p:notesStyle>
    <a:lvl1pPr marL="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D391-DF98-9F25-D672-29709D3C207C}" type="slidenum">
              <a:t>‹#›</a:t>
            </a:fld>
          </a:p>
        </p:txBody>
      </p:sp>
    </p:spTree>
  </p:cSld>
  <p:clrMapOvr>
    <a:masterClrMapping/>
  </p:clrMapOvr>
</p:notes>
</file>

<file path=ppt/notesSlides/notesSlide2.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F81D-5398-9F0E-D672-A55BB63C20F0}" type="slidenum">
              <a:t>‹#›</a:t>
            </a:fld>
          </a:p>
        </p:txBody>
      </p:sp>
    </p:spTree>
  </p:cSld>
  <p:clrMapOvr>
    <a:masterClrMapping/>
  </p:clrMapOvr>
</p:notes>
</file>

<file path=ppt/notesSlides/notesSlide3.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0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E3E0-AE98-9F15-D672-5840AD3C200D}" type="slidenum">
              <a:t>‹#›</a:t>
            </a:fld>
          </a:p>
        </p:txBody>
      </p:sp>
    </p:spTree>
  </p:cSld>
  <p:clrMapOvr>
    <a:masterClrMapping/>
  </p:clrMapOvr>
</p:notes>
</file>

<file path=ppt/notesSlides/notesSlide4.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Y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s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E542-0C98-9F13-D672-FA46AB3C20AF}" type="slidenum">
              <a:t>‹#›</a:t>
            </a:fld>
          </a:p>
        </p:txBody>
      </p:sp>
    </p:spTree>
  </p:cSld>
  <p:clrMapOvr>
    <a:masterClrMapping/>
  </p:clrMapOvr>
</p:notes>
</file>

<file path=ppt/notesSlides/notesSlide5.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DE51-1F98-9F28-D672-E97D903C20BC}" type="slidenum">
              <a:t>‹#›</a:t>
            </a:fld>
          </a:p>
        </p:txBody>
      </p:sp>
    </p:spTree>
  </p:cSld>
  <p:clrMapOvr>
    <a:masterClrMapping/>
  </p:clrMapOvr>
</p:notes>
</file>

<file path=ppt/notesSlides/notesSlide6.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FCE6-A898-9F0A-D672-5E5FB23C200B}" type="slidenum">
              <a:t>‹#›</a:t>
            </a:fld>
          </a:p>
        </p:txBody>
      </p:sp>
    </p:spTree>
  </p:cSld>
  <p:clrMapOvr>
    <a:masterClrMapping/>
  </p:clrMapOvr>
</p:notes>
</file>

<file path=ppt/notesSlides/notesSlide7.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7ze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k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k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CACA27-6998-9F3C-D672-9F69843C20CA}" type="slidenum">
              <a:t>‹#›</a:t>
            </a:fld>
          </a:p>
        </p:txBody>
      </p:sp>
    </p:spTree>
  </p:cSld>
  <p:clrMapOvr>
    <a:masterClrMapping/>
  </p:clrMapOvr>
</p:note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reserve="1">
  <p:cSld name="Title Slide">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wAZ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OgGAACgQQAAmBUAABAAAAAmAAAACAAAAIGAAAAAAAAA"/>
              </a:ext>
            </a:extLst>
          </p:cNvSpPr>
          <p:nvPr>
            <p:ph type="ctrTitle"/>
          </p:nvPr>
        </p:nvSpPr>
        <p:spPr>
          <a:xfrm>
            <a:off x="1524000" y="1122680"/>
            <a:ext cx="9144000" cy="2387600"/>
          </a:xfrm>
        </p:spPr>
        <p:txBody>
          <a:bodyPr vert="horz" wrap="square" lIns="91440" tIns="45720" rIns="91440" bIns="45720" numCol="1" spcCol="215900" anchor="b">
            <a:prstTxWarp prst="textNoShape">
              <a:avLst/>
            </a:prstTxWarp>
          </a:bodyPr>
          <a:lstStyle>
            <a:lvl1pPr algn="ct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Subtitle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RUaX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CkWAACgQQAAWCAAABAAAAAmAAAACAAAAAGAAAAAAAAA"/>
              </a:ext>
            </a:extLst>
          </p:cNvSpPr>
          <p:nvPr>
            <p:ph type="subTitle" idx="1"/>
          </p:nvPr>
        </p:nvSpPr>
        <p:spPr>
          <a:xfrm>
            <a:off x="1524000" y="3602355"/>
            <a:ext cx="9144000" cy="1655445"/>
          </a:xfrm>
        </p:spPr>
        <p:txBody>
          <a:bodyPr/>
          <a:lstStyle>
            <a:lvl1pPr marL="0" indent="0" algn="ctr">
              <a:buNone/>
              <a:defRPr lang="en-us" sz="2400" cap="none"/>
            </a:lvl1pPr>
            <a:lvl2pPr marL="457200" indent="0" algn="ctr">
              <a:buNone/>
              <a:defRPr lang="en-us" sz="2000" cap="none"/>
            </a:lvl2pPr>
            <a:lvl3pPr marL="914400" indent="0" algn="ctr">
              <a:buNone/>
              <a:defRPr lang="en-us" sz="1800" cap="none"/>
            </a:lvl3pPr>
            <a:lvl4pPr marL="1371600" indent="0" algn="ctr">
              <a:buNone/>
              <a:defRPr lang="en-us" sz="1600" cap="none"/>
            </a:lvl4pPr>
            <a:lvl5pPr marL="1828800" indent="0" algn="ctr">
              <a:buNone/>
              <a:defRPr lang="en-us" sz="1600" cap="none"/>
            </a:lvl5pPr>
            <a:lvl6pPr marL="2286000" indent="0" algn="ctr">
              <a:buNone/>
              <a:defRPr lang="en-us" sz="1600" cap="none"/>
            </a:lvl6pPr>
            <a:lvl7pPr marL="2743200" indent="0" algn="ctr">
              <a:buNone/>
              <a:defRPr lang="en-us" sz="1600" cap="none"/>
            </a:lvl7pPr>
            <a:lvl8pPr marL="3200400" indent="0" algn="ctr">
              <a:buNone/>
              <a:defRPr lang="en-us" sz="1600" cap="none"/>
            </a:lvl8pPr>
            <a:lvl9pPr marL="3657600" indent="0" algn="ctr">
              <a:buNone/>
              <a:defRPr lang="en-us" sz="1600" cap="none"/>
            </a:lvl9pPr>
          </a:lstStyle>
          <a:p>
            <a:pPr>
              <a:defRPr lang="en-us"/>
            </a:pPr>
            <a:r>
              <a:t>Click to edit Master subtitle style</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L6Fm0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8F0A-4498-9F79-D672-B22CC13C20E7}" type="datetime1">
              <a:t>1/16/2022</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FA2A-6498-9F0C-D672-9259B43C20C7}" type="slidenum">
              <a:t>‹#›</a:t>
            </a:fld>
          </a:p>
        </p:txBody>
      </p:sp>
    </p:spTree>
  </p:cSld>
  <p:clrMapOvr>
    <a:masterClrMapping/>
  </p:clrMapOvr>
  <p:hf hdr="0" ftr="0"/>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7ze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I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C258-1698-9F34-D672-E0618C3C20B5}" type="datetime1">
              <a:t>1/16/2022</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C495-DB98-9F32-D672-2D678A3C2078}" type="slidenum">
              <a:t>‹#›</a:t>
            </a:fld>
          </a:p>
        </p:txBody>
      </p:sp>
    </p:spTree>
  </p:cSld>
  <p:clrMapOvr>
    <a:masterClrMapping/>
  </p:clrMapOvr>
  <p:hf hdr="0" ftr="0"/>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pr="smNativeData" xmlns="smNativeData" val="SMDATA_15_7zezYhMAAAAlAAAAZAAAAA0AAAAAkAAAAEgAAACQAAAASAAAAAAAAAAB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rDUAAD8CAADYRQAAACYAABAAAAAmAAAACAAAAAMAAAAAAAAA"/>
              </a:ext>
            </a:extLst>
          </p:cNvSpPr>
          <p:nvPr>
            <p:ph type="title"/>
          </p:nvPr>
        </p:nvSpPr>
        <p:spPr>
          <a:xfrm>
            <a:off x="8724900" y="365125"/>
            <a:ext cx="2628900" cy="5812155"/>
          </a:xfrm>
        </p:spPr>
        <p:txBody>
          <a:bodyPr vert="vert" wrap="square" lIns="91440" tIns="45720" rIns="91440" bIns="45720" numCol="1" spcCol="215900" anchor="ctr">
            <a:prstTxWarp prst="textNoShape">
              <a:avLst/>
            </a:prstTxWarp>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7ze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C8NAAAACYAABAAAAAmAAAACAAAAAMAAAAAAAAA"/>
              </a:ext>
            </a:extLst>
          </p:cNvSpPr>
          <p:nvPr>
            <p:ph idx="1"/>
          </p:nvPr>
        </p:nvSpPr>
        <p:spPr>
          <a:xfrm>
            <a:off x="838200" y="365125"/>
            <a:ext cx="7734300" cy="581215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A48D-C398-9F52-D672-3507EA3C2060}" type="datetime1">
              <a:t>1/16/2022</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8FE3-AD98-9F79-D672-5B2CC13C200E}" type="slidenum">
              <a:t>‹#›</a:t>
            </a:fld>
          </a:p>
        </p:txBody>
      </p:sp>
    </p:spTree>
  </p:cSld>
  <p:clrMapOvr>
    <a:masterClrMapping/>
  </p:clrMapOvr>
  <p:hf hdr="0" ftr="0"/>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CBF1-BF98-9F3D-D672-4968853C201C}" type="datetime1">
              <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bud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FF85-CB98-9F09-D672-3D5CB13C2068}" type="slidenum">
              <a:t>1</a:t>
            </a:fld>
          </a:p>
        </p:txBody>
      </p:sp>
    </p:spTree>
  </p:cSld>
  <p:clrMapOvr>
    <a:masterClrMapping/>
  </p:clrMapOvr>
  <p:hf hdr="0" ftr="0"/>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reserve="1">
  <p:cSld name="Section Header">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IUKAADORQAAERwAABAAAAAmAAAACAAAAIGAAAAAAAAA"/>
              </a:ext>
            </a:extLst>
          </p:cNvSpPr>
          <p:nvPr>
            <p:ph type="title"/>
          </p:nvPr>
        </p:nvSpPr>
        <p:spPr>
          <a:xfrm>
            <a:off x="831850" y="1710055"/>
            <a:ext cx="10515600" cy="2852420"/>
          </a:xfrm>
        </p:spPr>
        <p:txBody>
          <a:bodyPr vert="horz" wrap="square" lIns="91440" tIns="45720" rIns="91440" bIns="45720" numCol="1" spcCol="215900" anchor="b">
            <a:prstTxWarp prst="textNoShape">
              <a:avLst/>
            </a:prstTxWarp>
          </a:bodyPr>
          <a:lstStyle>
            <a:lvl1pP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8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DwcAADORQAAdiUAABAAAAAmAAAACAAAAAGAAAAAAAAA"/>
              </a:ext>
            </a:extLst>
          </p:cNvSpPr>
          <p:nvPr>
            <p:ph idx="1"/>
          </p:nvPr>
        </p:nvSpPr>
        <p:spPr>
          <a:xfrm>
            <a:off x="831850" y="4589780"/>
            <a:ext cx="10515600" cy="1499870"/>
          </a:xfrm>
        </p:spPr>
        <p:txBody>
          <a:bodyPr/>
          <a:lstStyle>
            <a:lvl1pPr marL="0" indent="0">
              <a:buNone/>
              <a:defRPr lang="en-us" sz="2400" cap="none">
                <a:solidFill>
                  <a:srgbClr val="8C8C8C"/>
                </a:solidFill>
              </a:defRPr>
            </a:lvl1pPr>
            <a:lvl2pPr marL="457200" indent="0">
              <a:buNone/>
              <a:defRPr lang="en-us" sz="2000" cap="none">
                <a:solidFill>
                  <a:srgbClr val="8C8C8C"/>
                </a:solidFill>
              </a:defRPr>
            </a:lvl2pPr>
            <a:lvl3pPr marL="914400" indent="0">
              <a:buNone/>
              <a:defRPr lang="en-us" sz="1800" cap="none">
                <a:solidFill>
                  <a:srgbClr val="8C8C8C"/>
                </a:solidFill>
              </a:defRPr>
            </a:lvl3pPr>
            <a:lvl4pPr marL="1371600" indent="0">
              <a:buNone/>
              <a:defRPr lang="en-us" sz="1600" cap="none">
                <a:solidFill>
                  <a:srgbClr val="8C8C8C"/>
                </a:solidFill>
              </a:defRPr>
            </a:lvl4pPr>
            <a:lvl5pPr marL="1828800" indent="0">
              <a:buNone/>
              <a:defRPr lang="en-us" sz="1600" cap="none">
                <a:solidFill>
                  <a:srgbClr val="8C8C8C"/>
                </a:solidFill>
              </a:defRPr>
            </a:lvl5pPr>
            <a:lvl6pPr marL="2286000" indent="0">
              <a:buNone/>
              <a:defRPr lang="en-us" sz="1600" cap="none">
                <a:solidFill>
                  <a:srgbClr val="8C8C8C"/>
                </a:solidFill>
              </a:defRPr>
            </a:lvl6pPr>
            <a:lvl7pPr marL="2743200" indent="0">
              <a:buNone/>
              <a:defRPr lang="en-us" sz="1600" cap="none">
                <a:solidFill>
                  <a:srgbClr val="8C8C8C"/>
                </a:solidFill>
              </a:defRPr>
            </a:lvl7pPr>
            <a:lvl8pPr marL="3200400" indent="0">
              <a:buNone/>
              <a:defRPr lang="en-us" sz="1600" cap="none">
                <a:solidFill>
                  <a:srgbClr val="8C8C8C"/>
                </a:solidFill>
              </a:defRPr>
            </a:lvl8pPr>
            <a:lvl9pPr marL="3657600" indent="0">
              <a:buNone/>
              <a:defRPr lang="en-us" sz="1600" cap="none">
                <a:solidFill>
                  <a:srgbClr val="8C8C8C"/>
                </a:solidFill>
              </a:defRPr>
            </a:lvl9pPr>
          </a:lstStyle>
          <a:p>
            <a:pPr>
              <a:defRPr lang="en-us"/>
            </a:pPr>
            <a:r>
              <a:t>Click to edit Master text styles</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87C8-8698-9F71-D672-7024C93C2025}" type="datetime1">
              <a:t>1/16/2022</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DAEE-A098-9F2C-D672-5679943C2003}" type="slidenum">
              <a:t>‹#›</a:t>
            </a:fld>
          </a:p>
        </p:txBody>
      </p:sp>
    </p:spTree>
  </p:cSld>
  <p:clrMapOvr>
    <a:masterClrMapping/>
  </p:clrMapOvr>
  <p:hf hdr="0" ftr="0"/>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Obj" preserve="1">
  <p:cSld name="Two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7///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B4aA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AIJQAAACYAABAAAAAmAAAACAAAAAEAAAAAAAAA"/>
              </a:ext>
            </a:extLst>
          </p:cNvSpPr>
          <p:nvPr>
            <p:ph idx="1"/>
          </p:nvPr>
        </p:nvSpPr>
        <p:spPr>
          <a:xfrm>
            <a:off x="838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Content Placeholder 3"/>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DsLAADYRQAAACYAABAAAAAmAAAACAAAAAEAAAAAAAAA"/>
              </a:ext>
            </a:extLst>
          </p:cNvSpPr>
          <p:nvPr>
            <p:ph idx="2"/>
          </p:nvPr>
        </p:nvSpPr>
        <p:spPr>
          <a:xfrm>
            <a:off x="6172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Date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C8A5-EB98-9F3E-D672-1D6B863C2048}" type="datetime1">
              <a:t>1/16/2022</a:t>
            </a:fld>
          </a:p>
        </p:txBody>
      </p:sp>
      <p:sp>
        <p:nvSpPr>
          <p:cNvPr id="6" name="Foot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9B99-D798-9F6D-D672-2138D53C2074}" type="slidenum">
              <a:t>‹#›</a:t>
            </a:fld>
          </a:p>
        </p:txBody>
      </p:sp>
    </p:spTree>
  </p:cSld>
  <p:clrMapOvr>
    <a:masterClrMapping/>
  </p:clrMapOvr>
  <p:hf hdr="0" ftr="0"/>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V0AAY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D8CAADbRQAAZwoAABAAAAAmAAAACAAAAAEAAAAAAAAA"/>
              </a:ext>
            </a:extLst>
          </p:cNvSpPr>
          <p:nvPr>
            <p:ph type="title"/>
          </p:nvPr>
        </p:nvSpPr>
        <p:spPr>
          <a:xfrm>
            <a:off x="840105" y="365125"/>
            <a:ext cx="10515600" cy="1325880"/>
          </a:xfrm>
        </p:spPr>
        <p:txBody>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KaAgg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FgKAADlJAAAaQ8AABAAAAAmAAAACAAAAIGAAAAAAAAA"/>
              </a:ext>
            </a:extLst>
          </p:cNvSpPr>
          <p:nvPr>
            <p:ph idx="1"/>
          </p:nvPr>
        </p:nvSpPr>
        <p:spPr>
          <a:xfrm>
            <a:off x="840105" y="1681480"/>
            <a:ext cx="5157470"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4" name="Content Placeholder 3"/>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Q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GkPAADlJAAAFCYAABAAAAAmAAAACAAAAAEAAAAAAAAA"/>
              </a:ext>
            </a:extLst>
          </p:cNvSpPr>
          <p:nvPr>
            <p:ph idx="2"/>
          </p:nvPr>
        </p:nvSpPr>
        <p:spPr>
          <a:xfrm>
            <a:off x="840105" y="2505075"/>
            <a:ext cx="5157470"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gXU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FgKAADbRQAAaQ8AABAAAAAmAAAACAAAAIGAAAAAAAAA"/>
              </a:ext>
            </a:extLst>
          </p:cNvSpPr>
          <p:nvPr>
            <p:ph idx="3"/>
          </p:nvPr>
        </p:nvSpPr>
        <p:spPr>
          <a:xfrm>
            <a:off x="6172200" y="1681480"/>
            <a:ext cx="5183505"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6" name="Content Placeholder 5"/>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GkPAADbRQAAFCYAABAAAAAmAAAACAAAAAEAAAAAAAAA"/>
              </a:ext>
            </a:extLst>
          </p:cNvSpPr>
          <p:nvPr>
            <p:ph idx="4"/>
          </p:nvPr>
        </p:nvSpPr>
        <p:spPr>
          <a:xfrm>
            <a:off x="6172200" y="2505075"/>
            <a:ext cx="5183505"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B8D0-9E98-9F4E-D672-681BF63C203D}" type="datetime1">
              <a:t>1/16/2022</a:t>
            </a:fld>
          </a:p>
        </p:txBody>
      </p:sp>
      <p:sp>
        <p:nvSpPr>
          <p:cNvPr id="8" name="Footer Placeholder 7"/>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9" name="Slide Number Placeholder 8"/>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i3Zw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FC7E-3098-9F0A-D672-C65FB23C2093}" type="slidenum">
              <a:t>‹#›</a:t>
            </a:fld>
          </a:p>
        </p:txBody>
      </p:sp>
    </p:spTree>
  </p:cSld>
  <p:clrMapOvr>
    <a:masterClrMapping/>
  </p:clrMapOvr>
  <p:hf hdr="0" ftr="0"/>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v9h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Date Placeholder 2"/>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83BC-F298-9F75-D672-0420CD3C2051}" type="datetime1">
              <a:t>1/16/2022</a:t>
            </a:fld>
          </a:p>
        </p:txBody>
      </p:sp>
      <p:sp>
        <p:nvSpPr>
          <p:cNvPr id="4" name="Footer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5" name="Slide Numb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EDC0-8E98-9F1B-D672-784EA33C202D}" type="slidenum">
              <a:t>‹#›</a:t>
            </a:fld>
          </a:p>
        </p:txBody>
      </p:sp>
    </p:spTree>
  </p:cSld>
  <p:clrMapOvr>
    <a:masterClrMapping/>
  </p:clrMapOvr>
  <p:hf hdr="0" ftr="0"/>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87D8-9698-9F71-D672-6024C93C2035}" type="datetime1">
              <a:t>1/16/2022</a:t>
            </a:fld>
          </a:p>
        </p:txBody>
      </p:sp>
      <p:sp>
        <p:nvSpPr>
          <p:cNvPr id="3" name="Footer Placeholder 2"/>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4" name="Slide Number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D9AA-E498-9F2F-D672-127A973C2047}" type="slidenum">
              <a:t>‹#›</a:t>
            </a:fld>
          </a:p>
        </p:txBody>
      </p:sp>
    </p:spTree>
  </p:cSld>
  <p:clrMapOvr>
    <a:masterClrMapping/>
  </p:clrMapOvr>
  <p:hf hdr="0" ftr="0"/>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reserve="1">
  <p:cSld name="Content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idx="1"/>
          </p:nvPr>
        </p:nvSpPr>
        <p:spPr>
          <a:xfrm>
            <a:off x="5183505" y="987425"/>
            <a:ext cx="6172200" cy="4873625"/>
          </a:xfrm>
        </p:spPr>
        <p:txBody>
          <a:bodyPr/>
          <a:lstStyle>
            <a:lvl1pPr>
              <a:defRPr lang="en-us" sz="3200" cap="none"/>
            </a:lvl1pPr>
            <a:lvl2pPr>
              <a:defRPr lang="en-us" sz="2800" cap="none"/>
            </a:lvl2pPr>
            <a:lvl3pPr>
              <a:defRPr lang="en-us" sz="2400" cap="none"/>
            </a:lvl3pPr>
            <a:lvl4pPr>
              <a:defRPr lang="en-us" sz="2000" cap="none"/>
            </a:lvl4pPr>
            <a:lvl5pPr>
              <a:defRPr lang="en-us" sz="2000" cap="none"/>
            </a:lvl5pPr>
            <a:lvl6pPr>
              <a:defRPr lang="en-us" sz="2000" cap="none"/>
            </a:lvl6pPr>
            <a:lvl7pPr>
              <a:defRPr lang="en-us" sz="2000" cap="none"/>
            </a:lvl7pPr>
            <a:lvl8pPr>
              <a:defRPr lang="en-us" sz="2000" cap="none"/>
            </a:lvl8pPr>
            <a:lvl9pPr>
              <a:defRPr lang="en-us" sz="2000" cap="none"/>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Text Placeholder 3"/>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C2FD-B398-9F34-D672-45618C3C2010}" type="datetime1">
              <a:t>1/16/2022</a:t>
            </a:fld>
          </a:p>
        </p:txBody>
      </p:sp>
      <p:sp>
        <p:nvSpPr>
          <p:cNvPr id="6" name="Foot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E26C-2298-9F14-D672-D441AC3C2081}" type="slidenum">
              <a:t>‹#›</a:t>
            </a:fld>
          </a:p>
        </p:txBody>
      </p:sp>
    </p:spTree>
  </p:cSld>
  <p:clrMapOvr>
    <a:masterClrMapping/>
  </p:clrMapOvr>
  <p:hf hdr="0" ftr="0"/>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reserve="1">
  <p:cSld name="Picture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Picture Placeholder 2"/>
          <p:cNvSpPr>
            <a:spLocks noGrp="1" noChangeArrowheads="1"/>
            <a:extLst>
              <a:ext uri="smNativeData">
                <pr:smNativeData xmlns:pr="smNativeData" xmlns="smNativeData" val="SMDATA_15_7zezYhMAAAAlAAAAZAAAAC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type="pic" idx="1"/>
          </p:nvPr>
        </p:nvSpPr>
        <p:spPr>
          <a:xfrm>
            <a:off x="5183505" y="987425"/>
            <a:ext cx="6172200" cy="4873625"/>
          </a:xfrm>
        </p:spPr>
        <p:txBody>
          <a:bodyPr/>
          <a:lstStyle>
            <a:lvl1pPr marL="0" indent="0">
              <a:buNone/>
              <a:defRPr lang="en-us" sz="3200" cap="none"/>
            </a:lvl1pPr>
            <a:lvl2pPr marL="457200" indent="0">
              <a:buNone/>
              <a:defRPr lang="en-us" sz="2800" cap="none"/>
            </a:lvl2pPr>
            <a:lvl3pPr marL="914400" indent="0">
              <a:buNone/>
              <a:defRPr lang="en-us" sz="2400" cap="none"/>
            </a:lvl3pPr>
            <a:lvl4pPr marL="1371600" indent="0">
              <a:buNone/>
              <a:defRPr lang="en-us" sz="2000" cap="none"/>
            </a:lvl4pPr>
            <a:lvl5pPr marL="1828800" indent="0">
              <a:buNone/>
              <a:defRPr lang="en-us" sz="2000" cap="none"/>
            </a:lvl5pPr>
            <a:lvl6pPr marL="2286000" indent="0">
              <a:buNone/>
              <a:defRPr lang="en-us" sz="2000" cap="none"/>
            </a:lvl6pPr>
            <a:lvl7pPr marL="2743200" indent="0">
              <a:buNone/>
              <a:defRPr lang="en-us" sz="2000" cap="none"/>
            </a:lvl7pPr>
            <a:lvl8pPr marL="3200400" indent="0">
              <a:buNone/>
              <a:defRPr lang="en-us" sz="2000" cap="none"/>
            </a:lvl8pPr>
            <a:lvl9pPr marL="3657600" indent="0">
              <a:buNone/>
              <a:defRPr lang="en-us" sz="2000" cap="none"/>
            </a:lvl9pPr>
          </a:lstStyle>
          <a:p>
            <a:pPr>
              <a:defRPr lang="en-us"/>
            </a:pPr>
            <a:r>
              <a:t>Click icon to add picture</a:t>
            </a:r>
          </a:p>
        </p:txBody>
      </p:sp>
      <p:sp>
        <p:nvSpPr>
          <p:cNvPr id="4" name="Text Placeholder 3"/>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CA9C3F-7198-9F6A-D672-873FD23C20D2}" type="datetime1">
              <a:t>1/16/2022</a:t>
            </a:fld>
          </a:p>
        </p:txBody>
      </p:sp>
      <p:sp>
        <p:nvSpPr>
          <p:cNvPr id="6" name="Foot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CAF22A-6498-9F04-D672-9251BC3C20C7}" type="slidenum">
              <a:t>‹#›</a:t>
            </a:fld>
          </a:p>
        </p:txBody>
      </p:sp>
    </p:spTree>
  </p:cSld>
  <p:clrMapOvr>
    <a:masterClrMapping/>
  </p:clrMapOvr>
  <p:hf hdr="0" ftr="0"/>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8CAADYRQAAZwoAABAAAAAmAAAACAAAAL8vAAAAAAAA"/>
              </a:ext>
            </a:extLst>
          </p:cNvSpPr>
          <p:nvPr>
            <p:ph type="title"/>
          </p:nvPr>
        </p:nvSpPr>
        <p:spPr>
          <a:xfrm>
            <a:off x="838200" y="365125"/>
            <a:ext cx="10515600" cy="1325880"/>
          </a:xfrm>
          <a:prstGeom prst="rect">
            <a:avLst/>
          </a:prstGeom>
        </p:spPr>
        <p:txBody>
          <a:bodyPr vert="horz" wrap="square" lIns="91440" tIns="45720" rIns="91440" bIns="45720" numCol="1" spcCol="215900" anchor="ctr">
            <a:prstTxWarp prst="textNoShape">
              <a:avLst/>
            </a:prstTxWarp>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sLAADYRQAAACYAABAAAAAmAAAACAAAAD8vAAAAAAAA"/>
              </a:ext>
            </a:extLst>
          </p:cNvSpPr>
          <p:nvPr>
            <p:ph type="body" idx="1"/>
          </p:nvPr>
        </p:nvSpPr>
        <p:spPr>
          <a:xfrm>
            <a:off x="838200" y="1825625"/>
            <a:ext cx="10515600" cy="4351655"/>
          </a:xfrm>
          <a:prstGeom prst="rect">
            <a:avLst/>
          </a:prstGeom>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BonAAAIFgAAWSkAABAAAAAmAAAACAAAAL+PAAAAAAAA"/>
              </a:ext>
            </a:extLst>
          </p:cNvSpPr>
          <p:nvPr>
            <p:ph type="dt" sz="half" idx="2"/>
          </p:nvPr>
        </p:nvSpPr>
        <p:spPr>
          <a:xfrm>
            <a:off x="838200" y="6356350"/>
            <a:ext cx="2743200" cy="365125"/>
          </a:xfrm>
          <a:prstGeom prst="rect">
            <a:avLst/>
          </a:prstGeom>
        </p:spPr>
        <p:txBody>
          <a:bodyPr vert="horz" wrap="square" lIns="91440" tIns="45720" rIns="91440" bIns="45720" numCol="1" spcCol="215900" anchor="ctr">
            <a:prstTxWarp prst="textNoShape">
              <a:avLst/>
            </a:prstTxWarp>
          </a:bodyPr>
          <a:lstStyle>
            <a:lvl1pPr algn="l">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CAEF75-3B98-9F19-D672-CD4CA13C2098}" type="datetime1">
              <a:t/>
            </a:fld>
          </a:p>
        </p:txBody>
      </p:sp>
      <p:sp>
        <p:nvSpPr>
          <p:cNvPr id="5" name="Footer Placeholder 4"/>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2BgAABonAAAoMgAAWSkAABAAAAAmAAAACAAAAL+PAAAAAAAA"/>
              </a:ext>
            </a:extLst>
          </p:cNvSpPr>
          <p:nvPr>
            <p:ph type="ftr" sz="quarter" idx="3"/>
          </p:nvPr>
        </p:nvSpPr>
        <p:spPr>
          <a:xfrm>
            <a:off x="4038600" y="6356350"/>
            <a:ext cx="4114800" cy="365125"/>
          </a:xfrm>
          <a:prstGeom prst="rect">
            <a:avLst/>
          </a:prstGeom>
        </p:spPr>
        <p:txBody>
          <a:bodyPr vert="horz" wrap="square" lIns="91440" tIns="45720" rIns="91440" bIns="45720" numCol="1" spcCol="215900" anchor="ctr">
            <a:prstTxWarp prst="textNoShape">
              <a:avLst/>
            </a:prstTxWarp>
          </a:bodyPr>
          <a:lstStyle>
            <a:lvl1pPr algn="ct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p:txBody>
      </p:sp>
      <p:sp>
        <p:nvSpPr>
          <p:cNvPr id="6" name="Slide Number Placeholder 5"/>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DQAABonAADYRQAAWSkAABAAAAAmAAAACAAAAL+PAAAAAAAA"/>
              </a:ext>
            </a:extLst>
          </p:cNvSpPr>
          <p:nvPr>
            <p:ph type="sldNum" sz="quarter" idx="4"/>
          </p:nvPr>
        </p:nvSpPr>
        <p:spPr>
          <a:xfrm>
            <a:off x="8610600" y="6356350"/>
            <a:ext cx="2743200" cy="365125"/>
          </a:xfrm>
          <a:prstGeom prst="rect">
            <a:avLst/>
          </a:prstGeom>
        </p:spPr>
        <p:txBody>
          <a:bodyPr vert="horz" wrap="square" lIns="91440" tIns="45720" rIns="91440" bIns="45720" numCol="1" spcCol="215900" anchor="ctr">
            <a:prstTxWarp prst="textNoShape">
              <a:avLst/>
            </a:prstTxWarp>
          </a:bodyPr>
          <a:lstStyle>
            <a:lvl1pPr algn="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CAADC2-8C98-9F5B-D672-7A0EE33C202F}" type="slidenum">
              <a:t>1</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0" marR="0" indent="0" algn="l" defTabSz="914400">
        <a:lnSpc>
          <a:spcPct val="90000"/>
        </a:lnSpc>
        <a:spcBef>
          <a:spcPts val="0"/>
        </a:spcBef>
        <a:spcAft>
          <a:spcPts val="0"/>
        </a:spcAft>
        <a:buNone/>
        <a:tabLst/>
        <a:defRPr lang="en-us" sz="4400" b="0" i="0" u="none" strike="noStrike" kern="1" cap="none" spc="0" baseline="0">
          <a:solidFill>
            <a:schemeClr val="tx1"/>
          </a:solidFill>
          <a:effectLst/>
          <a:latin typeface="Calibri Light" pitchFamily="2" charset="0"/>
          <a:ea typeface="Calibri Light" pitchFamily="2" charset="0"/>
          <a:cs typeface="Calibri Light"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titleStyle>
    <p:bodyStyle>
      <a:lvl1pPr marL="228600" marR="0" indent="-228600" algn="l" defTabSz="914400">
        <a:lnSpc>
          <a:spcPct val="90000"/>
        </a:lnSpc>
        <a:spcBef>
          <a:spcPts val="1000"/>
        </a:spcBef>
        <a:spcAft>
          <a:spcPts val="0"/>
        </a:spcAft>
        <a:buClrTx/>
        <a:buSzTx/>
        <a:buFont typeface="Arial" pitchFamily="2" charset="0"/>
        <a:buChar char="•"/>
        <a:tabLst/>
        <a:defRPr lang="en-us" sz="2800" b="0" i="0" u="none" strike="noStrike" kern="1" cap="none" spc="0" baseline="0">
          <a:solidFill>
            <a:schemeClr val="tx1"/>
          </a:solidFill>
          <a:effectLst/>
          <a:latin typeface="Calibri" pitchFamily="2" charset="0"/>
          <a:ea typeface="Calibri" pitchFamily="2" charset="0"/>
          <a:cs typeface="Calibri" pitchFamily="2" charset="0"/>
        </a:defRPr>
      </a:lvl1pPr>
      <a:lvl2pPr marL="685800" marR="0" indent="-228600" algn="l" defTabSz="914400">
        <a:lnSpc>
          <a:spcPct val="90000"/>
        </a:lnSpc>
        <a:spcBef>
          <a:spcPts val="500"/>
        </a:spcBef>
        <a:spcAft>
          <a:spcPts val="0"/>
        </a:spcAft>
        <a:buClrTx/>
        <a:buSzTx/>
        <a:buFont typeface="Arial" pitchFamily="2" charset="0"/>
        <a:buChar char="•"/>
        <a:tabLst/>
        <a:defRPr lang="en-us" sz="24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914400">
        <a:lnSpc>
          <a:spcPct val="90000"/>
        </a:lnSpc>
        <a:spcBef>
          <a:spcPts val="500"/>
        </a:spcBef>
        <a:spcAft>
          <a:spcPts val="0"/>
        </a:spcAft>
        <a:buClrTx/>
        <a:buSzTx/>
        <a:buFont typeface="Arial" pitchFamily="2" charset="0"/>
        <a:buChar char="•"/>
        <a:tabLst/>
        <a:defRPr lang="en-us" sz="20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5146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9718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4290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886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richdad.com/3-types-of-income" TargetMode="External"/><Relationship Id="rId4" Type="http://schemas.openxmlformats.org/officeDocument/2006/relationships/image" Target="../media/image1.pn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investopedia.com/terms/f/fractionalreservebanking.asp" TargetMode="External"/><Relationship Id="rId4" Type="http://schemas.openxmlformats.org/officeDocument/2006/relationships/image" Target="../media/image1.png"/><Relationship Id="rId5" Type="http://schemas.openxmlformats.org/officeDocument/2006/relationships/image" Target="../media/image2.pn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investopedia.com/terms/f/fractionalreservebanking.asp" TargetMode="External"/><Relationship Id="rId4" Type="http://schemas.openxmlformats.org/officeDocument/2006/relationships/hyperlink" Target="https://www.thebalance.com/what-is-fractional-reserve-banking-4590236#citation-1" TargetMode="External"/><Relationship Id="rId5" Type="http://schemas.openxmlformats.org/officeDocument/2006/relationships/hyperlink" Target="https://www.federalreserve.gov/monetarypolicy/reservereq.htm" TargetMode="External"/><Relationship Id="rId6" Type="http://schemas.openxmlformats.org/officeDocument/2006/relationships/image" Target="../media/image1.pn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richdad.com/assets-and-liabilities#:~:text=Rich%2520dad%2520describes%2520an%2520asset%2520as%2520anything%2520that,wanted.%2520Boats%2520are%2520notorious%2520for%2520being%2520money%2520pits" TargetMode="External"/><Relationship Id="rId4" Type="http://schemas.openxmlformats.org/officeDocument/2006/relationships/image" Target="../media/image1.png"/></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1.png"/></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realcrowd.com/post/reasons-to-invest" TargetMode="External"/><Relationship Id="rId4" Type="http://schemas.openxmlformats.org/officeDocument/2006/relationships/image" Target="../media/image1.pn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DISCLAIMER</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LwJAABWSQAAQyYAABAAAAAmAAAACAAAAAEgAAAAAAAA"/>
              </a:ext>
            </a:extLst>
          </p:cNvSpPr>
          <p:nvPr>
            <p:ph type="body" idx="1"/>
          </p:nvPr>
        </p:nvSpPr>
        <p:spPr>
          <a:xfrm>
            <a:off x="460375" y="1582420"/>
            <a:ext cx="11461115" cy="4637405"/>
          </a:xfrm>
        </p:spPr>
        <p:txBody>
          <a:bodyPr vert="horz" wrap="square" lIns="91440" tIns="45720" rIns="91440" bIns="45720" numCol="1" spcCol="215900" anchor="t">
            <a:prstTxWarp prst="textNoShape">
              <a:avLst/>
            </a:prstTxWarp>
          </a:bodyPr>
          <a:lstStyle/>
          <a:p>
            <a:pPr>
              <a:defRPr lang="en-us" sz="2000" cap="none"/>
            </a:pPr>
            <a:r>
              <a:rPr lang="en-us" cap="none">
                <a:latin typeface="Times New Roman" pitchFamily="1" charset="0"/>
                <a:ea typeface="Calibri" pitchFamily="2" charset="0"/>
                <a:cs typeface="Times New Roman" pitchFamily="1" charset="0"/>
              </a:rPr>
              <a:t>We are not an Attorney or CPA, this presentation is based upon our experience </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Some items discussed in this presentation may be different for you based on your specific situation, the state you live, and the current laws and regulation</a:t>
            </a:r>
            <a:endParaRPr lang="en-us" cap="none">
              <a:latin typeface="Times New Roman" pitchFamily="1" charset="0"/>
              <a:ea typeface="Calibri" pitchFamily="2" charset="0"/>
              <a:cs typeface="Times New Roman" pitchFamily="1" charset="0"/>
            </a:endParaRPr>
          </a:p>
          <a:p>
            <a:pPr>
              <a:defRPr lang="en-us" sz="2000" cap="none"/>
            </a:pPr>
            <a:r>
              <a:rPr lang="en-us" cap="none">
                <a:latin typeface="Times New Roman" pitchFamily="1" charset="0"/>
                <a:ea typeface="Calibri" pitchFamily="2" charset="0"/>
                <a:cs typeface="Times New Roman" pitchFamily="1" charset="0"/>
              </a:rPr>
              <a:t>Please consult your own legal counsel and CPA for your individual situation</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It is not guaranteed the same exact legal language used in this presentation to explain concepts will be used in our contracts and agreements when we purchase the real estate property. Contracts and agreements are negotiated among different parties, and some language may need to be amended or modified in order to make a deal. Each deal is unique and different that may require modifications or additions to clauses in our contracts and agreements.</a:t>
            </a:r>
            <a:endParaRPr lang="en-us" cap="none">
              <a:latin typeface="Times New Roman" pitchFamily="1" charset="0"/>
              <a:ea typeface="Calibri" pitchFamily="2" charset="0"/>
              <a:cs typeface="Times New Roman" pitchFamily="1" charset="0"/>
            </a:endParaRPr>
          </a:p>
          <a:p>
            <a:pPr>
              <a:lnSpc>
                <a:spcPct val="120000"/>
              </a:lnSpc>
              <a:defRPr lang="en-us" sz="2000" cap="none">
                <a:latin typeface="Times New Roman" pitchFamily="1" charset="0"/>
                <a:ea typeface="Calibri" pitchFamily="2" charset="0"/>
                <a:cs typeface="Times New Roman" pitchFamily="1" charset="0"/>
              </a:defRPr>
            </a:pPr>
            <a:r>
              <a:t>This presentation is not an offer; offers will be made only by means of Regulation A. The material and examples used in this presentation is for educational purposes and understanding of the concepts</a:t>
            </a:r>
          </a:p>
        </p:txBody>
      </p:sp>
      <p:grpSp>
        <p:nvGrpSpPr>
          <p:cNvPr id="4" name="Group 3"/>
          <p:cNvGrpSpPr>
            <a:extLst>
              <a:ext uri="smNativeData">
                <pr:smNativeData xmlns:pr="smNativeData" xmlns="smNativeData" val="SMDATA_6_7ze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C0D9-9798-9F36-D672-61638E3C2034}" type="slidenum">
              <a:t>1</a:t>
            </a:fld>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SOME TYPES OF INCOME</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BkIAABXSQAA2ygAABAAAAAmAAAACAAAAAEgAAAAAAAA"/>
              </a:ext>
            </a:extLst>
          </p:cNvSpPr>
          <p:nvPr>
            <p:ph type="body" idx="1"/>
          </p:nvPr>
        </p:nvSpPr>
        <p:spPr>
          <a:xfrm>
            <a:off x="461645" y="1316355"/>
            <a:ext cx="11460480" cy="5325110"/>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rPr lang="en-us" b="1" cap="none"/>
              <a:t>Earned Income:</a:t>
            </a:r>
            <a:r>
              <a:t> Earned money through a paycheck which is exchanging time for money. For example, when you work as an “employee” as a web designer, a grocery store cashier, a police officer, etc, you are getting paid a predetermined amount of money (X) to do that job for a certain amount of time (Y). Disadvantages: If you want more money, you need to work more hours, because you are exchanging time; this time can be used to spend with family, friends, health (</a:t>
            </a:r>
            <a:r>
              <a:t>i.e. exercise), better yourself, do things you love. This income is taxed the highest</a:t>
            </a:r>
          </a:p>
          <a:p>
            <a:pPr>
              <a:defRPr lang="en-us" sz="1950" cap="none">
                <a:latin typeface="Times New Roman" pitchFamily="1" charset="0"/>
                <a:ea typeface="Calibri" pitchFamily="2" charset="0"/>
                <a:cs typeface="Times New Roman" pitchFamily="1" charset="0"/>
              </a:defRPr>
            </a:pPr>
            <a:r>
              <a:rPr lang="en-us" b="1" cap="none"/>
              <a:t>Portfolio Income:</a:t>
            </a:r>
            <a:r>
              <a:t> It is “interest earned” by owning </a:t>
            </a:r>
            <a:r>
              <a:t>U.S. government bonds, other type of bonds, bank savings, checking account, money market or certificate of deposit. Also, it is “dividend earned” from owning dividend stocks in the stock market. Also, it is “capital gains” paid out for investments, like stocks and funds, that gain in value when you sell those investments. Disadvantages: Hard to time the market for “capital gains”. Annual “Dividend earned” is small of a percentage for good stable companies stocks. This income is taxed at large percentage rates</a:t>
            </a:r>
          </a:p>
          <a:p>
            <a:pPr>
              <a:defRPr lang="en-us" sz="1950" cap="none">
                <a:latin typeface="Times New Roman" pitchFamily="1" charset="0"/>
                <a:ea typeface="Calibri" pitchFamily="2" charset="0"/>
                <a:cs typeface="Times New Roman" pitchFamily="1" charset="0"/>
              </a:defRPr>
            </a:pPr>
            <a:r>
              <a:rPr lang="en-us" b="1" cap="none"/>
              <a:t>Passive Income:</a:t>
            </a:r>
            <a:r>
              <a:t> It is income that may require an initial investment of time and money for its creation / real estate property acquisition. After the initial phase, it requires minimal labor to earn and maintain. For example, once you have a property, it provides cash flow whether you are working or not. Money keeps coming into your pocket and you are free to do other things. There are ways to reduce taxes to zero legally with this income. Disadvantages: It requires high financial IQ and patience to invest successfully for passive income.</a:t>
            </a:r>
          </a:p>
          <a:p>
            <a:pPr>
              <a:defRPr lang="en-us" sz="1950" u="sng" cap="none">
                <a:solidFill>
                  <a:schemeClr val="hlink"/>
                </a:solidFill>
                <a:latin typeface="Times New Roman" pitchFamily="1" charset="0"/>
                <a:ea typeface="Calibri" pitchFamily="2" charset="0"/>
                <a:cs typeface="Times New Roman" pitchFamily="1" charset="0"/>
                <a:hlinkClick r:id="rId3"/>
              </a:defRPr>
            </a:pPr>
            <a:r>
              <a:rPr lang="en-us">
                <a:hlinkClick r:id="rId3"/>
              </a:rPr>
              <a:t>https://</a:t>
            </a:r>
            <a:r>
              <a:rPr lang="en-us">
                <a:hlinkClick r:id="rId3"/>
              </a:rPr>
              <a:t>www.richdad.com/3-types-of-income</a:t>
            </a:r>
            <a:endParaRPr lang="en-us">
              <a:hlinkClick r:id="rId3"/>
            </a:endParaR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AA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FI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JGIIJ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AAAAAAAEsAAHAIAAAQAAAAJgAAAAgAAAD//////////w=="/>
              </a:ext>
            </a:extLst>
          </p:cNvPicPr>
          <p:nvPr/>
        </p:nvPicPr>
        <p:blipFill>
          <a:blip r:embed="rId4"/>
          <a:stretch>
            <a:fillRect/>
          </a:stretch>
        </p:blipFill>
        <p:spPr>
          <a:xfrm>
            <a:off x="10820400" y="0"/>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8F18-5698-9F79-D672-A02CC13C20F5}" type="slidenum">
              <a:t>2</a:t>
            </a:fld>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HOW DOES THE BANK USE OUR MONEY?-1</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QIAABQIAAA8SQAAMxIAABAAAAAmAAAACAAAAAEgAAAAAAAA"/>
              </a:ext>
            </a:extLst>
          </p:cNvSpPr>
          <p:nvPr>
            <p:ph type="body" idx="1"/>
          </p:nvPr>
        </p:nvSpPr>
        <p:spPr>
          <a:xfrm>
            <a:off x="442595" y="1313180"/>
            <a:ext cx="11462385" cy="164528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rPr lang="en-us" b="1" cap="none"/>
              <a:t>Fractional Reserve Banking:</a:t>
            </a:r>
            <a:r>
              <a:t> Per law, it requires banks to hold only a fractional amount of the money their customers deposit. In the United States, the reserve requirement percentage is set by the Federal Reserve (central bank). Depending on current policies this percentage varies, and it could be 5% - 10% of the customers deposit; and as shown in the reference in the next slide, on March 15, 2020 the Federal Reserve reduce the reserve requirement to 0%. The fractional reserve system purpose is to expand the economy as follow:</a:t>
            </a:r>
          </a:p>
          <a:p>
            <a:pPr>
              <a:defRPr lang="en-us" sz="195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a:defRPr lang="en-us" sz="195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EM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AA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pc7z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wF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Q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AAAAAAAEsAAHAIAAAQAAAAJgAAAAgAAAD//////////w=="/>
              </a:ext>
            </a:extLst>
          </p:cNvPicPr>
          <p:nvPr/>
        </p:nvPicPr>
        <p:blipFill>
          <a:blip r:embed="rId4"/>
          <a:stretch>
            <a:fillRect/>
          </a:stretch>
        </p:blipFill>
        <p:spPr>
          <a:xfrm>
            <a:off x="10820400" y="0"/>
            <a:ext cx="1371600" cy="1371600"/>
          </a:xfrm>
          <a:prstGeom prst="rect">
            <a:avLst/>
          </a:prstGeom>
          <a:noFill/>
          <a:ln>
            <a:noFill/>
          </a:ln>
          <a:effectLst/>
        </p:spPr>
      </p:pic>
      <p:pic>
        <p:nvPicPr>
          <p:cNvPr id="16" name="Picture2"/>
          <p:cNvPicPr>
            <a:picLocks noChangeAspect="1"/>
            <a:extLst>
              <a:ext uri="smNativeData">
                <pr:smNativeData xmlns:pr="smNativeData" xmlns="smNativeData" val="SMDATA_17_7ze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wgiwC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FYmAABvEgAAYEoAAFsmAAAQAAAAJgAAAAgAAAD//////////w=="/>
              </a:ext>
            </a:extLst>
          </p:cNvPicPr>
          <p:nvPr/>
        </p:nvPicPr>
        <p:blipFill>
          <a:blip r:embed="rId5"/>
          <a:stretch>
            <a:fillRect/>
          </a:stretch>
        </p:blipFill>
        <p:spPr>
          <a:xfrm>
            <a:off x="6231890" y="2996565"/>
            <a:ext cx="5858510" cy="3238500"/>
          </a:xfrm>
          <a:prstGeom prst="rect">
            <a:avLst/>
          </a:prstGeom>
          <a:noFill/>
          <a:ln>
            <a:noFill/>
          </a:ln>
          <a:effectLst/>
        </p:spPr>
      </p:pic>
      <p:sp>
        <p:nvSpPr>
          <p:cNvPr id="17" name="SlideText1"/>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QIAAK4QAACFJgAAvSYAABAAAAAmAAAACAAAAP//////////"/>
              </a:ext>
            </a:extLst>
          </p:cNvSpPr>
          <p:nvPr/>
        </p:nvSpPr>
        <p:spPr>
          <a:xfrm>
            <a:off x="389255" y="2711450"/>
            <a:ext cx="5872480" cy="3585845"/>
          </a:xfrm>
          <a:prstGeom prst="rect">
            <a:avLst/>
          </a:prstGeom>
          <a:noFill/>
          <a:ln>
            <a:noFill/>
          </a:ln>
          <a:effectLst/>
        </p:spPr>
        <p:txBody>
          <a:bodyPr vert="horz" wrap="square" lIns="91440" tIns="45720" rIns="91440" bIns="45720" numCol="1" spcCol="215900" anchor="t"/>
          <a:lstStyle/>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r>
              <a:t>Let’s say the reserve requirement is 5% and customers deposit a total of $100,000 in bank A. Then, bank A can loan $95,000 to people or companies to buy homes, cars, fund businesses, fund other projects, buy real estate property. In essence bank A has created $195,000 out of thin air</a:t>
            </a: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r>
              <a:t>If the $95,000 loan is deposited into bank B, then Bank B can loan $90,250 to other people and the process keep repeating itself</a:t>
            </a: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r>
              <a:t>Banks loan our money at some interest, and we do not receive any interest on this money that banks use on our behalf when we keep money in our bank accounts</a:t>
            </a:r>
          </a:p>
          <a:p>
            <a:pPr marL="228600" indent="-228600" defTabSz="914400">
              <a:lnSpc>
                <a:spcPct val="90000"/>
              </a:lnSpc>
              <a:spcBef>
                <a:spcPts val="1000"/>
              </a:spcBef>
              <a:buFont typeface="Arial" pitchFamily="2" charset="0"/>
              <a:buChar char="•"/>
              <a:tabLst/>
              <a:defRPr lang="en-us" sz="195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p:txBody>
      </p:sp>
      <p:sp>
        <p:nvSpPr>
          <p:cNvPr id="18"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Bp73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D43F-7198-9F22-D672-87779A3C20D2}" type="slidenum">
              <a:t>3</a:t>
            </a:fld>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HOW DOES THE BANK USE OUR MONEY?-2</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PMIAABXSQAAPicAABAAAAAmAAAACAAAAAEgAAAAAAAA"/>
              </a:ext>
            </a:extLst>
          </p:cNvSpPr>
          <p:nvPr>
            <p:ph type="body" idx="1"/>
          </p:nvPr>
        </p:nvSpPr>
        <p:spPr>
          <a:xfrm>
            <a:off x="461645" y="1454785"/>
            <a:ext cx="11460480" cy="492442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References:</a:t>
            </a:r>
          </a:p>
          <a:p>
            <a:pPr>
              <a:defRPr lang="en-us" sz="1950" u="sng" cap="none">
                <a:solidFill>
                  <a:schemeClr val="hlink"/>
                </a:solidFill>
                <a:latin typeface="Times New Roman" pitchFamily="1" charset="0"/>
                <a:ea typeface="Calibri" pitchFamily="2" charset="0"/>
                <a:cs typeface="Times New Roman" pitchFamily="1" charset="0"/>
                <a:hlinkClick r:id="rId3"/>
              </a:defRPr>
            </a:pPr>
            <a:r>
              <a:rPr lang="en-us">
                <a:hlinkClick r:id="rId3"/>
              </a:rPr>
              <a:t>https://</a:t>
            </a:r>
            <a:r>
              <a:rPr lang="en-us">
                <a:hlinkClick r:id="rId3"/>
              </a:rPr>
              <a:t>www.investopedia.com/terms/f/</a:t>
            </a:r>
            <a:r>
              <a:rPr lang="en-us">
                <a:hlinkClick r:id="rId3"/>
              </a:rPr>
              <a:t>fractionalreservebanking.asp</a:t>
            </a:r>
            <a:endParaRPr lang="en-us">
              <a:hlinkClick r:id="rId3"/>
            </a:endParaRPr>
          </a:p>
          <a:p>
            <a:pPr>
              <a:defRPr lang="en-us" sz="195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a:defRPr lang="en-us" sz="1950" u="sng" cap="none">
                <a:solidFill>
                  <a:schemeClr val="hlink"/>
                </a:solidFill>
                <a:latin typeface="Times New Roman" pitchFamily="1" charset="0"/>
                <a:ea typeface="Calibri" pitchFamily="2" charset="0"/>
                <a:cs typeface="Times New Roman" pitchFamily="1" charset="0"/>
                <a:hlinkClick r:id="rId4"/>
              </a:defRPr>
            </a:pPr>
            <a:r>
              <a:rPr lang="en-us">
                <a:hlinkClick r:id="rId4"/>
              </a:rPr>
              <a:t>https://</a:t>
            </a:r>
            <a:r>
              <a:rPr lang="en-us">
                <a:hlinkClick r:id="rId4"/>
              </a:rPr>
              <a:t>www.thebalance.com/what-is-fractional-reserve-banking-4590236#citation-1</a:t>
            </a:r>
            <a:endParaRPr lang="en-us">
              <a:hlinkClick r:id="rId4"/>
            </a:endParaRPr>
          </a:p>
          <a:p>
            <a:pPr>
              <a:defRPr lang="en-us" sz="1950" u="sng" cap="none">
                <a:solidFill>
                  <a:schemeClr val="hlink"/>
                </a:solidFill>
                <a:latin typeface="Times New Roman" pitchFamily="1" charset="0"/>
                <a:ea typeface="Calibri" pitchFamily="2" charset="0"/>
                <a:cs typeface="Times New Roman" pitchFamily="1" charset="0"/>
                <a:hlinkClick r:id="rId3"/>
              </a:defRPr>
            </a:pPr>
            <a:endParaRPr lang="en-us">
              <a:hlinkClick r:id="rId3"/>
            </a:endParaRPr>
          </a:p>
          <a:p>
            <a:pPr>
              <a:defRPr lang="en-us" sz="1950" u="sng" cap="none">
                <a:solidFill>
                  <a:schemeClr val="hlink"/>
                </a:solidFill>
                <a:latin typeface="Times New Roman" pitchFamily="1" charset="0"/>
                <a:ea typeface="Calibri" pitchFamily="2" charset="0"/>
                <a:cs typeface="Times New Roman" pitchFamily="1" charset="0"/>
                <a:hlinkClick r:id="rId5"/>
              </a:defRPr>
            </a:pPr>
            <a:r>
              <a:rPr lang="en-us">
                <a:hlinkClick r:id="rId5"/>
              </a:rPr>
              <a:t>https://</a:t>
            </a:r>
            <a:r>
              <a:rPr lang="en-us">
                <a:hlinkClick r:id="rId5"/>
              </a:rPr>
              <a:t>www.federalreserve.gov/</a:t>
            </a:r>
            <a:r>
              <a:rPr lang="en-us">
                <a:hlinkClick r:id="rId5"/>
              </a:rPr>
              <a:t>monetarypolicy/</a:t>
            </a:r>
            <a:r>
              <a:rPr lang="en-us">
                <a:hlinkClick r:id="rId5"/>
              </a:rPr>
              <a:t>reservereq.htm</a:t>
            </a:r>
            <a:endParaRPr lang="en-us">
              <a:hlinkClick r:id="rId5"/>
            </a:endParaR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EM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AAABQ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w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6"/>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F4A0-EE98-9F02-D672-1857BA3C204D}" type="slidenum">
              <a:t>4</a:t>
            </a:fld>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ASSETS VS LIABILITIES</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IAHAABXSQAA5yYAABAAAAAmAAAACAAAAAEgAAAAAAAA"/>
              </a:ext>
            </a:extLst>
          </p:cNvSpPr>
          <p:nvPr>
            <p:ph type="body" idx="1"/>
          </p:nvPr>
        </p:nvSpPr>
        <p:spPr>
          <a:xfrm>
            <a:off x="461645" y="1219200"/>
            <a:ext cx="11460480" cy="510476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The wealthy buy assets which produce “income”; and use this “income” to buy liabilities</a:t>
            </a:r>
          </a:p>
          <a:p>
            <a:pPr>
              <a:defRPr lang="en-us" sz="1950" cap="none">
                <a:latin typeface="Times New Roman" pitchFamily="1" charset="0"/>
                <a:ea typeface="Calibri" pitchFamily="2" charset="0"/>
                <a:cs typeface="Times New Roman" pitchFamily="1" charset="0"/>
              </a:defRPr>
            </a:pPr>
            <a:r>
              <a:t>The bank uses our money to acquire assets. For example, the bank lends money to the Buyer to buy a real estate property using a Mortgage agreement. The Mortgage agreement gives the bank ownership rights and ability to foreclosure on the property if needed (Realistically, the bank has the larger percentage ownership in the property)</a:t>
            </a:r>
          </a:p>
          <a:p>
            <a:pPr>
              <a:defRPr lang="en-us" sz="1950" b="1" cap="none">
                <a:latin typeface="Times New Roman" pitchFamily="1" charset="0"/>
                <a:ea typeface="Calibri" pitchFamily="2" charset="0"/>
                <a:cs typeface="Times New Roman" pitchFamily="1" charset="0"/>
              </a:defRPr>
            </a:pPr>
            <a:r>
              <a:t>Assets: </a:t>
            </a:r>
            <a:r>
              <a:rPr lang="en-us" b="0" cap="none"/>
              <a:t>Simply an asset cash flow money </a:t>
            </a:r>
            <a:r>
              <a:t>into</a:t>
            </a:r>
            <a:r>
              <a:rPr lang="en-us" b="0" cap="none"/>
              <a:t> your pocket. This is to say, anything that puts money </a:t>
            </a:r>
            <a:r>
              <a:t>in</a:t>
            </a:r>
            <a:r>
              <a:rPr lang="en-us" b="0" cap="none"/>
              <a:t> your pocket regardless of whether or not you work</a:t>
            </a:r>
            <a:endParaRPr lang="en-us" b="0" cap="none"/>
          </a:p>
          <a:p>
            <a:pPr>
              <a:defRPr lang="en-us" sz="1950" cap="none">
                <a:latin typeface="Times New Roman" pitchFamily="1" charset="0"/>
                <a:ea typeface="Calibri" pitchFamily="2" charset="0"/>
                <a:cs typeface="Times New Roman" pitchFamily="1" charset="0"/>
              </a:defRPr>
            </a:pPr>
            <a:r>
              <a:rPr lang="en-us" b="1" cap="none"/>
              <a:t>Liabilities:</a:t>
            </a:r>
            <a:r>
              <a:t> Simply a liability cash flow money </a:t>
            </a:r>
            <a:r>
              <a:rPr lang="en-us" b="1" cap="none"/>
              <a:t>out of</a:t>
            </a:r>
            <a:r>
              <a:t> your pocket. This is to say, anything that takes money </a:t>
            </a:r>
            <a:r>
              <a:rPr lang="en-us" b="1" cap="none"/>
              <a:t>out</a:t>
            </a:r>
            <a:r>
              <a:t> of your pocket.</a:t>
            </a:r>
          </a:p>
          <a:p>
            <a:pPr>
              <a:defRPr lang="en-us" sz="1950" cap="none">
                <a:latin typeface="Times New Roman" pitchFamily="1" charset="0"/>
                <a:ea typeface="Calibri" pitchFamily="2" charset="0"/>
                <a:cs typeface="Times New Roman" pitchFamily="1" charset="0"/>
              </a:defRPr>
            </a:pPr>
            <a:r>
              <a:t>If you own a house and you live in it, then it is a liability because it takes money out of your pocket via mortgage, insurance, property taxes, maintenance, etc payments you have to make</a:t>
            </a:r>
          </a:p>
          <a:p>
            <a:pPr>
              <a:defRPr lang="en-us" sz="1950" cap="none">
                <a:latin typeface="Times New Roman" pitchFamily="1" charset="0"/>
                <a:ea typeface="Calibri" pitchFamily="2" charset="0"/>
                <a:cs typeface="Times New Roman" pitchFamily="1" charset="0"/>
              </a:defRPr>
            </a:pPr>
            <a:r>
              <a:t>If you own the same house and rent it to someone else, then it is an asset because it puts money in your pocket via rental income</a:t>
            </a:r>
          </a:p>
          <a:p>
            <a:pPr>
              <a:defRPr lang="en-us" sz="1950" cap="none">
                <a:latin typeface="Times New Roman" pitchFamily="1" charset="0"/>
                <a:ea typeface="Calibri" pitchFamily="2" charset="0"/>
                <a:cs typeface="Times New Roman" pitchFamily="1" charset="0"/>
              </a:defRPr>
            </a:pPr>
            <a:r>
              <a:rPr lang="en-us" u="sng" cap="none">
                <a:solidFill>
                  <a:schemeClr val="hlink"/>
                </a:solidFill>
                <a:hlinkClick r:id="rId3"/>
              </a:rPr>
              <a:t>https://</a:t>
            </a:r>
            <a:r>
              <a:rPr lang="en-us" u="sng" cap="none">
                <a:solidFill>
                  <a:schemeClr val="hlink"/>
                </a:solidFill>
                <a:hlinkClick r:id="rId3"/>
              </a:rPr>
              <a:t>www.richdad.com/assets-and-liabilities#:~:text=Rich%</a:t>
            </a:r>
            <a:r>
              <a:rPr lang="en-us" u="sng" cap="none">
                <a:solidFill>
                  <a:schemeClr val="hlink"/>
                </a:solidFill>
                <a:hlinkClick r:id="rId3"/>
              </a:rPr>
              <a:t>20dad%</a:t>
            </a:r>
            <a:r>
              <a:rPr lang="en-us" u="sng" cap="none">
                <a:solidFill>
                  <a:schemeClr val="hlink"/>
                </a:solidFill>
                <a:hlinkClick r:id="rId3"/>
              </a:rPr>
              <a:t>20describes%</a:t>
            </a:r>
            <a:r>
              <a:rPr lang="en-us" u="sng" cap="none">
                <a:solidFill>
                  <a:schemeClr val="hlink"/>
                </a:solidFill>
                <a:hlinkClick r:id="rId3"/>
              </a:rPr>
              <a:t>20an%</a:t>
            </a:r>
            <a:r>
              <a:rPr lang="en-us" u="sng" cap="none">
                <a:solidFill>
                  <a:schemeClr val="hlink"/>
                </a:solidFill>
                <a:hlinkClick r:id="rId3"/>
              </a:rPr>
              <a:t>20asset%</a:t>
            </a:r>
            <a:r>
              <a:rPr lang="en-us" u="sng" cap="none">
                <a:solidFill>
                  <a:schemeClr val="hlink"/>
                </a:solidFill>
                <a:hlinkClick r:id="rId3"/>
              </a:rPr>
              <a:t>20as%</a:t>
            </a:r>
            <a:r>
              <a:rPr lang="en-us" u="sng" cap="none">
                <a:solidFill>
                  <a:schemeClr val="hlink"/>
                </a:solidFill>
                <a:hlinkClick r:id="rId3"/>
              </a:rPr>
              <a:t>20anything%</a:t>
            </a:r>
            <a:r>
              <a:rPr lang="en-us" u="sng" cap="none">
                <a:solidFill>
                  <a:schemeClr val="hlink"/>
                </a:solidFill>
                <a:hlinkClick r:id="rId3"/>
              </a:rPr>
              <a:t>20that,wanted.%</a:t>
            </a:r>
            <a:r>
              <a:rPr lang="en-us" u="sng" cap="none">
                <a:solidFill>
                  <a:schemeClr val="hlink"/>
                </a:solidFill>
                <a:hlinkClick r:id="rId3"/>
              </a:rPr>
              <a:t>20Boats%</a:t>
            </a:r>
            <a:r>
              <a:rPr lang="en-us" u="sng" cap="none">
                <a:solidFill>
                  <a:schemeClr val="hlink"/>
                </a:solidFill>
                <a:hlinkClick r:id="rId3"/>
              </a:rPr>
              <a:t>20are%</a:t>
            </a:r>
            <a:r>
              <a:rPr lang="en-us" u="sng" cap="none">
                <a:solidFill>
                  <a:schemeClr val="hlink"/>
                </a:solidFill>
                <a:hlinkClick r:id="rId3"/>
              </a:rPr>
              <a:t>20notorious%</a:t>
            </a:r>
            <a:r>
              <a:rPr lang="en-us" u="sng" cap="none">
                <a:solidFill>
                  <a:schemeClr val="hlink"/>
                </a:solidFill>
                <a:hlinkClick r:id="rId3"/>
              </a:rPr>
              <a:t>20for%</a:t>
            </a:r>
            <a:r>
              <a:rPr lang="en-us" u="sng" cap="none">
                <a:solidFill>
                  <a:schemeClr val="hlink"/>
                </a:solidFill>
                <a:hlinkClick r:id="rId3"/>
              </a:rPr>
              <a:t>20being%</a:t>
            </a:r>
            <a:r>
              <a:rPr lang="en-us" u="sng" cap="none">
                <a:solidFill>
                  <a:schemeClr val="hlink"/>
                </a:solidFill>
                <a:hlinkClick r:id="rId3"/>
              </a:rPr>
              <a:t>20money%</a:t>
            </a:r>
            <a:r>
              <a:rPr lang="en-us" u="sng" cap="none">
                <a:solidFill>
                  <a:schemeClr val="hlink"/>
                </a:solidFill>
                <a:hlinkClick r:id="rId3"/>
              </a:rPr>
              <a:t>20pits</a:t>
            </a:r>
            <a:r>
              <a:t>.</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Hg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CUAMg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ey4pX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ZAAAAAEsAAAkJAAAQAAAAJgAAAAgAAAD//////////w=="/>
              </a:ext>
            </a:extLst>
          </p:cNvPicPr>
          <p:nvPr/>
        </p:nvPicPr>
        <p:blipFill>
          <a:blip r:embed="rId4"/>
          <a:stretch>
            <a:fillRect/>
          </a:stretch>
        </p:blipFill>
        <p:spPr>
          <a:xfrm>
            <a:off x="10820400" y="9715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FE86-C898-9F08-D672-3E5DB03C206B}" type="slidenum">
              <a:t>5</a:t>
            </a:fld>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REAL ESTATE, STOCKS, BONDS, CASH - 1</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twIAAIEHAAB8FAAAuB0AABAAAAAmAAAACAAAAAEgAAAAAAAA"/>
              </a:ext>
            </a:extLst>
          </p:cNvSpPr>
          <p:nvPr>
            <p:ph type="body" idx="1"/>
          </p:nvPr>
        </p:nvSpPr>
        <p:spPr>
          <a:xfrm>
            <a:off x="441325" y="1219835"/>
            <a:ext cx="2888615" cy="361124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Red color means you can’t take advantage at all of the 5 items / benefits shown on the left side of the picture</a:t>
            </a:r>
          </a:p>
          <a:p>
            <a:pPr>
              <a:defRPr lang="en-us" sz="1950" cap="none">
                <a:latin typeface="Times New Roman" pitchFamily="1" charset="0"/>
                <a:ea typeface="Calibri" pitchFamily="2" charset="0"/>
                <a:cs typeface="Times New Roman" pitchFamily="1" charset="0"/>
              </a:defRPr>
            </a:pPr>
            <a:r>
              <a:t>Yellow means you can take some/few advantages </a:t>
            </a:r>
          </a:p>
          <a:p>
            <a:pPr>
              <a:defRPr lang="en-us" sz="1950" cap="none">
                <a:latin typeface="Times New Roman" pitchFamily="1" charset="0"/>
                <a:ea typeface="Calibri" pitchFamily="2" charset="0"/>
                <a:cs typeface="Times New Roman" pitchFamily="1" charset="0"/>
              </a:defRPr>
            </a:pPr>
            <a:r>
              <a:t>Green means you can take full advantage of the 5 items / benefits of the investment </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AA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HQ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0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2"/>
          <p:cNvPicPr>
            <a:picLocks noChangeAspect="1"/>
            <a:extLst>
              <a:ext uri="smNativeData">
                <pr:smNativeData xmlns:pr="smNativeData" xmlns="smNativeData" val="SMDATA_17_7ze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3AGg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NkUAACFCAAA50kAAIcoAAAQAAAAJgAAAAgAAAD//////////w=="/>
              </a:ext>
            </a:extLst>
          </p:cNvPicPr>
          <p:nvPr/>
        </p:nvPicPr>
        <p:blipFill>
          <a:blip r:embed="rId3"/>
          <a:stretch>
            <a:fillRect/>
          </a:stretch>
        </p:blipFill>
        <p:spPr>
          <a:xfrm>
            <a:off x="3388995" y="1384935"/>
            <a:ext cx="8624570" cy="5203190"/>
          </a:xfrm>
          <a:prstGeom prst="rect">
            <a:avLst/>
          </a:prstGeom>
          <a:noFill/>
          <a:ln>
            <a:noFill/>
          </a:ln>
          <a:effectLst/>
        </p:spPr>
      </p:pic>
      <p:pic>
        <p:nvPicPr>
          <p:cNvPr id="16"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LU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AAAAAAAEsAAHAIAAAQAAAAJgAAAAgAAAD//////////w=="/>
              </a:ext>
            </a:extLst>
          </p:cNvPicPr>
          <p:nvPr/>
        </p:nvPicPr>
        <p:blipFill>
          <a:blip r:embed="rId4"/>
          <a:stretch>
            <a:fillRect/>
          </a:stretch>
        </p:blipFill>
        <p:spPr>
          <a:xfrm>
            <a:off x="10820400" y="0"/>
            <a:ext cx="1371600" cy="1371600"/>
          </a:xfrm>
          <a:prstGeom prst="rect">
            <a:avLst/>
          </a:prstGeom>
          <a:noFill/>
          <a:ln>
            <a:noFill/>
          </a:ln>
          <a:effectLst/>
        </p:spPr>
      </p:pic>
      <p:sp>
        <p:nvSpPr>
          <p:cNvPr id="17"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85B1-FF98-9F73-D672-0926CB3C205C}" type="slidenum">
              <a:t>6</a:t>
            </a:fld>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REAL ESTATE, STOCKS, BONDS, CASH - 2</a:t>
            </a:r>
          </a:p>
        </p:txBody>
      </p:sp>
      <p:sp>
        <p:nvSpPr>
          <p:cNvPr id="3" name="Content Placeholder 2"/>
          <p:cNvSpPr>
            <a:spLocks noGrp="1" noChangeArrowheads="1"/>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wIAAIEHAABMRAAAvCUAABAAAAAmAAAACAAAAAEgAAAAAAAA"/>
              </a:ext>
            </a:extLst>
          </p:cNvSpPr>
          <p:nvPr>
            <p:ph type="body" idx="1"/>
          </p:nvPr>
        </p:nvSpPr>
        <p:spPr>
          <a:xfrm>
            <a:off x="443865" y="1219835"/>
            <a:ext cx="10658475" cy="491426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rPr lang="en-us" b="1" cap="none"/>
              <a:t>High Cash Yield:</a:t>
            </a:r>
            <a:r>
              <a:t> Real estate properties are generally secured by leases which provide a regular income stream, significantly higher than typical stock dividend yields.</a:t>
            </a:r>
          </a:p>
          <a:p>
            <a:pPr>
              <a:defRPr lang="en-us" sz="1950" cap="none">
                <a:latin typeface="Times New Roman" pitchFamily="1" charset="0"/>
                <a:ea typeface="Calibri" pitchFamily="2" charset="0"/>
                <a:cs typeface="Times New Roman" pitchFamily="1" charset="0"/>
              </a:defRPr>
            </a:pPr>
            <a:r>
              <a:rPr lang="en-us" b="1" cap="none"/>
              <a:t>Equity Buildup:</a:t>
            </a:r>
            <a:r>
              <a:t> Historically provides excellent appreciation in value that meet and exceed other investment types. Properties can go up in value from </a:t>
            </a:r>
            <a:r>
              <a:rPr lang="en-us" i="1" cap="none"/>
              <a:t>internal factors</a:t>
            </a:r>
            <a:r>
              <a:t> such as proactive management, making cost-effective improvements to the property that improve its usability and desirability; and </a:t>
            </a:r>
            <a:r>
              <a:rPr lang="en-us" i="1" cap="none"/>
              <a:t>external factors</a:t>
            </a:r>
            <a:r>
              <a:t> such as supply and demand</a:t>
            </a:r>
          </a:p>
          <a:p>
            <a:pPr>
              <a:defRPr lang="en-us" sz="1950" cap="none">
                <a:latin typeface="Times New Roman" pitchFamily="1" charset="0"/>
                <a:ea typeface="Calibri" pitchFamily="2" charset="0"/>
                <a:cs typeface="Times New Roman" pitchFamily="1" charset="0"/>
              </a:defRPr>
            </a:pPr>
            <a:r>
              <a:rPr lang="en-us" b="1" cap="none"/>
              <a:t>Leverage:</a:t>
            </a:r>
            <a:r>
              <a:t> The ability to place debt on the property which is several times the original equity. This allows you to buy more properties with less money and significantly magnify your equity as the loans are paid down.</a:t>
            </a:r>
            <a:endParaRPr lang="en-us" cap="none">
              <a:solidFill>
                <a:srgbClr val="FF0000"/>
              </a:solidFill>
            </a:endParaRPr>
          </a:p>
          <a:p>
            <a:pPr>
              <a:defRPr lang="en-us" sz="1950" cap="none">
                <a:latin typeface="Times New Roman" pitchFamily="1" charset="0"/>
                <a:ea typeface="Calibri" pitchFamily="2" charset="0"/>
                <a:cs typeface="Times New Roman" pitchFamily="1" charset="0"/>
              </a:defRPr>
            </a:pPr>
            <a:r>
              <a:rPr lang="en-us" b="1" cap="none"/>
              <a:t>Hard Asset:</a:t>
            </a:r>
            <a:r>
              <a:t> One of the few investment classes that is a hard asset that has meaningful intrinsic value. The property’s land has value, as does the structure itself. By choosing the location and property quality wisely, investors can benefit from the security of knowing that they own a property that has potential to earn income regardless of what happens to the existing tenant(s). This is the reason real estate property investments do not fluctuate with the same volatility as the stock market.</a:t>
            </a:r>
          </a:p>
          <a:p>
            <a:pPr>
              <a:defRPr lang="en-us" sz="1950" cap="none">
                <a:latin typeface="Times New Roman" pitchFamily="1" charset="0"/>
                <a:ea typeface="Calibri" pitchFamily="2" charset="0"/>
                <a:cs typeface="Times New Roman" pitchFamily="1" charset="0"/>
              </a:defRPr>
            </a:pPr>
            <a:r>
              <a:rPr lang="en-us" b="1" cap="none"/>
              <a:t>Tax Advantage:</a:t>
            </a:r>
            <a:r>
              <a:t> The US Tax code benefits real estate owners in a number of ways. Mortgage interest and depreciation deductions can shield a large portion of your income stream.</a:t>
            </a:r>
            <a:endParaRPr lang="en-us" u="sng" cap="none">
              <a:solidFill>
                <a:schemeClr val="hlink"/>
              </a:solidFill>
              <a:hlinkClick r:id="rId3"/>
            </a:endParaR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7zezYhMAAAAlAAAAAQAAAA8BAAAAkAAAAEgAAACQAAAASAAAAAAAAAAAAAAAAAAAABcAAAAUAAAAAAAAAAAAAAD/fwAA/38AAAAAAAAJAAAABAAAACUAMg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7ze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7zezYhMAAAAlAAAAAQAAAA8BAAAAkAAAAEgAAACQAAAASAAAAAAAAAAAAAAAAAAAABcAAAAUAAAAAAAAAAAAAAD/fwAA/38AAAAAAAAJAAAABAAAAAID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7ze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7ze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I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7ze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c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7ze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7ze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C+n1O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BvAAAAAEsAAN8IAAAQAAAAJgAAAAgAAAD//////////w=="/>
              </a:ext>
            </a:extLst>
          </p:cNvPicPr>
          <p:nvPr/>
        </p:nvPicPr>
        <p:blipFill>
          <a:blip r:embed="rId4"/>
          <a:stretch>
            <a:fillRect/>
          </a:stretch>
        </p:blipFill>
        <p:spPr>
          <a:xfrm>
            <a:off x="10820400" y="7048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7ze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CAC353-1D98-9F35-D672-EB608D3C20BE}" type="slidenum">
              <a:t>7</a:t>
            </a:fld>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8">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9">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0">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6">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7">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8">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9">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0">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8">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9">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0">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5">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6">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7">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8">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9">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0">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Carrera, Jonathan</dc:creator>
  <cp:keywords/>
  <dc:description/>
  <cp:lastModifiedBy>jocar</cp:lastModifiedBy>
  <cp:revision>0</cp:revision>
  <dcterms:created xsi:type="dcterms:W3CDTF">2021-09-02T02:22:15Z</dcterms:created>
  <dcterms:modified xsi:type="dcterms:W3CDTF">2022-06-22T15:40:31Z</dcterms:modified>
</cp:coreProperties>
</file>